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89" r:id="rId3"/>
    <p:sldId id="258" r:id="rId4"/>
    <p:sldId id="290" r:id="rId5"/>
    <p:sldId id="260" r:id="rId6"/>
    <p:sldId id="261" r:id="rId7"/>
    <p:sldId id="262" r:id="rId8"/>
    <p:sldId id="268" r:id="rId9"/>
    <p:sldId id="269" r:id="rId10"/>
    <p:sldId id="263" r:id="rId11"/>
    <p:sldId id="264" r:id="rId12"/>
    <p:sldId id="265" r:id="rId13"/>
    <p:sldId id="266" r:id="rId14"/>
    <p:sldId id="273" r:id="rId15"/>
    <p:sldId id="267" r:id="rId16"/>
    <p:sldId id="271" r:id="rId17"/>
    <p:sldId id="259" r:id="rId18"/>
    <p:sldId id="274" r:id="rId19"/>
    <p:sldId id="272" r:id="rId20"/>
    <p:sldId id="270" r:id="rId21"/>
    <p:sldId id="301" r:id="rId22"/>
    <p:sldId id="298" r:id="rId23"/>
    <p:sldId id="275" r:id="rId24"/>
    <p:sldId id="276" r:id="rId25"/>
    <p:sldId id="277" r:id="rId26"/>
    <p:sldId id="283" r:id="rId27"/>
    <p:sldId id="278" r:id="rId28"/>
    <p:sldId id="279" r:id="rId29"/>
    <p:sldId id="284" r:id="rId30"/>
    <p:sldId id="280" r:id="rId31"/>
    <p:sldId id="286" r:id="rId32"/>
    <p:sldId id="295" r:id="rId33"/>
    <p:sldId id="281" r:id="rId34"/>
    <p:sldId id="282" r:id="rId35"/>
    <p:sldId id="285" r:id="rId36"/>
    <p:sldId id="293" r:id="rId37"/>
    <p:sldId id="292" r:id="rId38"/>
    <p:sldId id="291" r:id="rId39"/>
    <p:sldId id="297" r:id="rId40"/>
    <p:sldId id="294" r:id="rId41"/>
    <p:sldId id="287" r:id="rId42"/>
    <p:sldId id="257" r:id="rId43"/>
    <p:sldId id="288" r:id="rId44"/>
    <p:sldId id="299" r:id="rId45"/>
    <p:sldId id="300" r:id="rId46"/>
    <p:sldId id="296" r:id="rId47"/>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46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07B213-9C00-44BF-B44A-E1E97E2618EB}" type="datetimeFigureOut">
              <a:rPr lang="hr-HR" smtClean="0"/>
              <a:t>22.11.2024.</a:t>
            </a:fld>
            <a:endParaRPr lang="hr-HR"/>
          </a:p>
        </p:txBody>
      </p:sp>
      <p:sp>
        <p:nvSpPr>
          <p:cNvPr id="4" name="Rezervirano mjesto slike slajd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9D78-31EA-43F1-A2E3-8966947FE2AC}" type="slidenum">
              <a:rPr lang="hr-HR" smtClean="0"/>
              <a:t>‹#›</a:t>
            </a:fld>
            <a:endParaRPr lang="hr-HR"/>
          </a:p>
        </p:txBody>
      </p:sp>
    </p:spTree>
    <p:extLst>
      <p:ext uri="{BB962C8B-B14F-4D97-AF65-F5344CB8AC3E}">
        <p14:creationId xmlns:p14="http://schemas.microsoft.com/office/powerpoint/2010/main" val="92345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EFC59D78-31EA-43F1-A2E3-8966947FE2AC}" type="slidenum">
              <a:rPr lang="hr-HR" smtClean="0"/>
              <a:t>35</a:t>
            </a:fld>
            <a:endParaRPr lang="hr-HR"/>
          </a:p>
        </p:txBody>
      </p:sp>
    </p:spTree>
    <p:extLst>
      <p:ext uri="{BB962C8B-B14F-4D97-AF65-F5344CB8AC3E}">
        <p14:creationId xmlns:p14="http://schemas.microsoft.com/office/powerpoint/2010/main" val="1254562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8E2C2073-A830-4FCE-9FBD-7F341FD092DC}" type="datetimeFigureOut">
              <a:rPr lang="sr-Latn-CS" smtClean="0"/>
              <a:pPr/>
              <a:t>22.11.2024.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3CEEBA5-FBDB-4C6F-A86F-3F9735545B76}"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8E2C2073-A830-4FCE-9FBD-7F341FD092DC}" type="datetimeFigureOut">
              <a:rPr lang="sr-Latn-CS" smtClean="0"/>
              <a:pPr/>
              <a:t>22.11.2024.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3CEEBA5-FBDB-4C6F-A86F-3F9735545B76}"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8E2C2073-A830-4FCE-9FBD-7F341FD092DC}" type="datetimeFigureOut">
              <a:rPr lang="sr-Latn-CS" smtClean="0"/>
              <a:pPr/>
              <a:t>22.11.2024.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3CEEBA5-FBDB-4C6F-A86F-3F9735545B76}"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8E2C2073-A830-4FCE-9FBD-7F341FD092DC}" type="datetimeFigureOut">
              <a:rPr lang="sr-Latn-CS" smtClean="0"/>
              <a:pPr/>
              <a:t>22.11.2024.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3CEEBA5-FBDB-4C6F-A86F-3F9735545B76}"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2C2073-A830-4FCE-9FBD-7F341FD092DC}" type="datetimeFigureOut">
              <a:rPr lang="sr-Latn-CS" smtClean="0"/>
              <a:pPr/>
              <a:t>22.11.2024.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3CEEBA5-FBDB-4C6F-A86F-3F9735545B76}"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8E2C2073-A830-4FCE-9FBD-7F341FD092DC}" type="datetimeFigureOut">
              <a:rPr lang="sr-Latn-CS" smtClean="0"/>
              <a:pPr/>
              <a:t>22.11.2024.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3CEEBA5-FBDB-4C6F-A86F-3F9735545B76}"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8E2C2073-A830-4FCE-9FBD-7F341FD092DC}" type="datetimeFigureOut">
              <a:rPr lang="sr-Latn-CS" smtClean="0"/>
              <a:pPr/>
              <a:t>22.11.2024.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E3CEEBA5-FBDB-4C6F-A86F-3F9735545B76}"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8E2C2073-A830-4FCE-9FBD-7F341FD092DC}" type="datetimeFigureOut">
              <a:rPr lang="sr-Latn-CS" smtClean="0"/>
              <a:pPr/>
              <a:t>22.11.2024.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E3CEEBA5-FBDB-4C6F-A86F-3F9735545B76}"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C2073-A830-4FCE-9FBD-7F341FD092DC}" type="datetimeFigureOut">
              <a:rPr lang="sr-Latn-CS" smtClean="0"/>
              <a:pPr/>
              <a:t>22.11.2024.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E3CEEBA5-FBDB-4C6F-A86F-3F9735545B76}"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2C2073-A830-4FCE-9FBD-7F341FD092DC}" type="datetimeFigureOut">
              <a:rPr lang="sr-Latn-CS" smtClean="0"/>
              <a:pPr/>
              <a:t>22.11.2024.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3CEEBA5-FBDB-4C6F-A86F-3F9735545B76}"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2C2073-A830-4FCE-9FBD-7F341FD092DC}" type="datetimeFigureOut">
              <a:rPr lang="sr-Latn-CS" smtClean="0"/>
              <a:pPr/>
              <a:t>22.11.2024.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3CEEBA5-FBDB-4C6F-A86F-3F9735545B76}"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C2073-A830-4FCE-9FBD-7F341FD092DC}" type="datetimeFigureOut">
              <a:rPr lang="sr-Latn-CS" smtClean="0"/>
              <a:pPr/>
              <a:t>22.11.2024.</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EEBA5-FBDB-4C6F-A86F-3F9735545B76}"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r-HR" sz="3200" dirty="0"/>
              <a:t>Akademija za umjetnost i kulturu</a:t>
            </a:r>
            <a:br>
              <a:rPr lang="hr-HR" sz="3200" dirty="0"/>
            </a:br>
            <a:r>
              <a:rPr lang="hr-HR" sz="3200" dirty="0"/>
              <a:t>Odsjek za kreativne tehnologije</a:t>
            </a:r>
          </a:p>
        </p:txBody>
      </p:sp>
      <p:sp>
        <p:nvSpPr>
          <p:cNvPr id="3" name="Subtitle 2"/>
          <p:cNvSpPr>
            <a:spLocks noGrp="1"/>
          </p:cNvSpPr>
          <p:nvPr>
            <p:ph type="subTitle" idx="1"/>
          </p:nvPr>
        </p:nvSpPr>
        <p:spPr/>
        <p:txBody>
          <a:bodyPr/>
          <a:lstStyle/>
          <a:p>
            <a:r>
              <a:rPr lang="hr-HR" sz="2800" dirty="0">
                <a:solidFill>
                  <a:schemeClr val="tx1"/>
                </a:solidFill>
              </a:rPr>
              <a:t>Oblikovanje i tehnologija lutke 2</a:t>
            </a:r>
          </a:p>
          <a:p>
            <a:r>
              <a:rPr lang="hr-HR" sz="2800" dirty="0">
                <a:solidFill>
                  <a:schemeClr val="tx1"/>
                </a:solidFill>
              </a:rPr>
              <a:t>Nositeljica kolegija: izv. prof. ArtD. Ria Trdin</a:t>
            </a:r>
          </a:p>
          <a:p>
            <a:endParaRPr lang="hr-H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857232"/>
            <a:ext cx="8643998" cy="4555093"/>
          </a:xfrm>
          <a:prstGeom prst="rect">
            <a:avLst/>
          </a:prstGeom>
        </p:spPr>
        <p:txBody>
          <a:bodyPr wrap="square">
            <a:spAutoFit/>
          </a:bodyPr>
          <a:lstStyle/>
          <a:p>
            <a:pPr algn="ctr"/>
            <a:r>
              <a:rPr lang="hr-HR" sz="2800" dirty="0"/>
              <a:t>Vodilice za ruke paravanske lutke</a:t>
            </a:r>
          </a:p>
          <a:p>
            <a:pPr algn="ctr"/>
            <a:endParaRPr lang="hr-HR" sz="2800" dirty="0"/>
          </a:p>
          <a:p>
            <a:pPr algn="just"/>
            <a:r>
              <a:rPr lang="hr-HR" dirty="0"/>
              <a:t>Dok u dlanove ginjola stavljamo prste u tuljce ili izravno u materijal, za ruke štapne paravanske lutke potreban je poseban mehanizam. Nepomično fiksirati vodilicu za dlan lijepljenjem nije uputno. Fiksiramo li nepomično vodilicu za dlan, mnogi pokreti ruku lutke neće biti mogući, a ruke animatora će biti vidljive iznad paravana. Vodilice treba pričvrstiti tako da se pokreću s kretnjom dlana (tako je animacija ruku uvijek okomita na paravan). Vodilice možemo konstruirati na dva načina: izvan dlana ili unutar dlana lutke. Radimo li vodilicu izvan dlana zavarit ćemo žicu u obliku vilice, a krajeve spojiti drugom žicom koja prolazi kroz dlan. Drugi je način da načinimo čvrst, uredan utor unutar dlana, dovoljno dugačak da se u njemu vodilica može pomicati s lijeva nadesno. Vodilica za ruke treba biti čvrsta metalna željezna ili bakrena žica promjera ne manjeg od 3 mm. Drvene vodilice na paravanskoj štapnoj lutki treba izbjegavati. Takve vodilice imaju veću masu od metalnih vodilica i kvare likovnost lutke te doživljaj iluzije živog pokreta. Odabir drvenih vodilica pogodan je kod velikih, gigantskih lutaka.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žićna priča' premijerno u Zagrebačkom kazalištu lutaka – narod.hr"/>
          <p:cNvPicPr/>
          <p:nvPr/>
        </p:nvPicPr>
        <p:blipFill>
          <a:blip r:embed="rId2"/>
          <a:srcRect t="16667" b="8333"/>
          <a:stretch>
            <a:fillRect/>
          </a:stretch>
        </p:blipFill>
        <p:spPr bwMode="auto">
          <a:xfrm>
            <a:off x="1000100" y="857232"/>
            <a:ext cx="7286676" cy="4572032"/>
          </a:xfrm>
          <a:prstGeom prst="rect">
            <a:avLst/>
          </a:prstGeom>
          <a:noFill/>
          <a:ln w="9525">
            <a:noFill/>
            <a:miter lim="800000"/>
            <a:headEnd/>
            <a:tailEnd/>
          </a:ln>
        </p:spPr>
      </p:pic>
      <p:sp>
        <p:nvSpPr>
          <p:cNvPr id="17409" name="Rectangle 1"/>
          <p:cNvSpPr>
            <a:spLocks noChangeArrowheads="1"/>
          </p:cNvSpPr>
          <p:nvPr/>
        </p:nvSpPr>
        <p:spPr bwMode="auto">
          <a:xfrm>
            <a:off x="1000100" y="5715016"/>
            <a:ext cx="81439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600" b="0" i="0" u="none" strike="noStrike" cap="none" normalizeH="0" baseline="0" dirty="0">
                <a:ln>
                  <a:noFill/>
                </a:ln>
                <a:solidFill>
                  <a:schemeClr val="tx1"/>
                </a:solidFill>
                <a:effectLst/>
                <a:ea typeface="Times New Roman" pitchFamily="18" charset="0"/>
                <a:cs typeface="Times New Roman" pitchFamily="18" charset="0"/>
              </a:rPr>
              <a:t>Metalne vodilice izvan dlanova u obliku vilice, Vesna Balabanić, </a:t>
            </a:r>
            <a:r>
              <a:rPr kumimoji="0" lang="hr-HR" sz="1600" b="0" i="1" u="none" strike="noStrike" cap="none" normalizeH="0" baseline="0" dirty="0">
                <a:ln>
                  <a:noFill/>
                </a:ln>
                <a:solidFill>
                  <a:schemeClr val="tx1"/>
                </a:solidFill>
                <a:effectLst/>
                <a:ea typeface="Times New Roman" pitchFamily="18" charset="0"/>
                <a:cs typeface="Times New Roman" pitchFamily="18" charset="0"/>
              </a:rPr>
              <a:t>Božićna priča</a:t>
            </a:r>
            <a:endParaRPr kumimoji="0" lang="hr-HR" sz="1600" b="0" i="1" u="none" strike="noStrike" cap="none" normalizeH="0" baseline="0" dirty="0">
              <a:ln>
                <a:noFill/>
              </a:ln>
              <a:solidFill>
                <a:schemeClr val="tx1"/>
              </a:solidFill>
              <a:effectLst/>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571480"/>
            <a:ext cx="8572560" cy="6082964"/>
          </a:xfrm>
          <a:prstGeom prst="rect">
            <a:avLst/>
          </a:prstGeom>
        </p:spPr>
        <p:txBody>
          <a:bodyPr wrap="square">
            <a:spAutoFit/>
          </a:bodyPr>
          <a:lstStyle/>
          <a:p>
            <a:pPr algn="ctr"/>
            <a:r>
              <a:rPr lang="hr-HR" sz="2800" dirty="0"/>
              <a:t>Izrada vodilice za unutrašnjost dlana</a:t>
            </a:r>
          </a:p>
          <a:p>
            <a:pPr algn="ctr"/>
            <a:endParaRPr lang="hr-HR" sz="2800" dirty="0"/>
          </a:p>
          <a:p>
            <a:pPr algn="just"/>
            <a:r>
              <a:rPr lang="hr-HR" dirty="0"/>
              <a:t>Vrh metalne vodilice treba istanjiti teškim čekićem na nakovnju ili drugoj, debljoj metalnoj površini. Istanjeni vrh brusimo i u sredini bušimo rupu tankim svrdlom za metal. U utor dlana umećemo vrh vodilice, bušimo dlan s obje strane, a zatim žicom ili čavlom spajamo dlan s vodilicom. Krajeve žice treba savinuti kako se ne bi izvlačila, a višak odrezati škarama za žicu ili brusilicom. Na drugi kraj metalne vodilice, prije spajanja s dlanom, treba uglaviti drvenu dršku kojom animator pridržava vodilicu. Metalna vodilica bez drvenog zadebljanja mogla bi se usijecati u dlan animatora ili klizati. Drveni kraj drške potrebno je ovalno pobrusiti kako oštri drveni krajevi ne bi zasijecali dlan animatora.  Drvena drška treba biti dugačka otprilike kao dlana animatora, dakle ne kraća od deset centimetara. U drveni tipl odrezan na mjeru prvo bušimo rupu svrdlom veličine metalne vodilice. Potom električnom brusilicom stanjujemo kraj metalne vodilice tako da nalikuje vrhu koplja (istanjeno i zašiljeno s dvije strane, ali ne i u krug). Kružno zašiljeni krajevi metalne vodilice zabodeni u drvenu dršku slabije su uglavljeni pa se lako može dogoditi da drška vodilice otpadne s metalnog dijela. Zašiljeni vrh nekoliko centimetara nabijamo u unutrašnjost drške (poput čavla) postavljajući dršku na tvrdu površinu kako bi se metal čvrsto zabio u drvo. Takav spoj možemo osigurati različitim montažnim ljepilima. Ako ne želimo da metalna vodilica reflektira svjetlost na pozornici, možemo ju presvući tamnom tkaninom koju lijepimo univerzalnim ljepilom.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Korisnik\Desktop\fotke predavanja\metalna vodilica_page-0001 (1).jpg"/>
          <p:cNvPicPr>
            <a:picLocks noChangeAspect="1" noChangeArrowheads="1"/>
          </p:cNvPicPr>
          <p:nvPr/>
        </p:nvPicPr>
        <p:blipFill>
          <a:blip r:embed="rId2"/>
          <a:srcRect/>
          <a:stretch>
            <a:fillRect/>
          </a:stretch>
        </p:blipFill>
        <p:spPr bwMode="auto">
          <a:xfrm>
            <a:off x="430217" y="714356"/>
            <a:ext cx="3830385" cy="5286412"/>
          </a:xfrm>
          <a:prstGeom prst="rect">
            <a:avLst/>
          </a:prstGeom>
          <a:noFill/>
        </p:spPr>
      </p:pic>
      <p:pic>
        <p:nvPicPr>
          <p:cNvPr id="22531" name="Picture 3" descr="C:\Users\Korisnik\Desktop\fotke predavanja\metalna vodilica_page-0001 (1) - Copy.jpg"/>
          <p:cNvPicPr>
            <a:picLocks noChangeAspect="1" noChangeArrowheads="1"/>
          </p:cNvPicPr>
          <p:nvPr/>
        </p:nvPicPr>
        <p:blipFill>
          <a:blip r:embed="rId3"/>
          <a:srcRect/>
          <a:stretch>
            <a:fillRect/>
          </a:stretch>
        </p:blipFill>
        <p:spPr bwMode="auto">
          <a:xfrm>
            <a:off x="4714876" y="928670"/>
            <a:ext cx="3578225" cy="2609850"/>
          </a:xfrm>
          <a:prstGeom prst="rect">
            <a:avLst/>
          </a:prstGeom>
          <a:noFill/>
        </p:spPr>
      </p:pic>
      <p:pic>
        <p:nvPicPr>
          <p:cNvPr id="22532" name="Picture 4" descr="C:\Users\Korisnik\Desktop\fotke predavanja\metalna vodilica_page-0001 (2) - Copy.jpg"/>
          <p:cNvPicPr>
            <a:picLocks noChangeAspect="1" noChangeArrowheads="1"/>
          </p:cNvPicPr>
          <p:nvPr/>
        </p:nvPicPr>
        <p:blipFill>
          <a:blip r:embed="rId4"/>
          <a:srcRect/>
          <a:stretch>
            <a:fillRect/>
          </a:stretch>
        </p:blipFill>
        <p:spPr bwMode="auto">
          <a:xfrm>
            <a:off x="4786314" y="3786190"/>
            <a:ext cx="3956050" cy="23415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70 godina ZKL-a / Novosti / ZKL"/>
          <p:cNvPicPr>
            <a:picLocks noChangeAspect="1" noChangeArrowheads="1"/>
          </p:cNvPicPr>
          <p:nvPr/>
        </p:nvPicPr>
        <p:blipFill>
          <a:blip r:embed="rId2"/>
          <a:srcRect/>
          <a:stretch>
            <a:fillRect/>
          </a:stretch>
        </p:blipFill>
        <p:spPr bwMode="auto">
          <a:xfrm>
            <a:off x="785786" y="714356"/>
            <a:ext cx="7286676" cy="5286412"/>
          </a:xfrm>
          <a:prstGeom prst="rect">
            <a:avLst/>
          </a:prstGeom>
          <a:noFill/>
        </p:spPr>
      </p:pic>
      <p:sp>
        <p:nvSpPr>
          <p:cNvPr id="3" name="Rectangle 2"/>
          <p:cNvSpPr/>
          <p:nvPr/>
        </p:nvSpPr>
        <p:spPr>
          <a:xfrm>
            <a:off x="714348" y="6072206"/>
            <a:ext cx="7429552" cy="584775"/>
          </a:xfrm>
          <a:prstGeom prst="rect">
            <a:avLst/>
          </a:prstGeom>
        </p:spPr>
        <p:txBody>
          <a:bodyPr wrap="square">
            <a:spAutoFit/>
          </a:bodyPr>
          <a:lstStyle/>
          <a:p>
            <a:r>
              <a:rPr lang="hr-HR" sz="1600" dirty="0"/>
              <a:t>Ruke paravanske lutke načinjene od užeta i drvenih kuglica, Berislav Deželić, </a:t>
            </a:r>
            <a:r>
              <a:rPr lang="hr-HR" sz="1600" i="1" dirty="0"/>
              <a:t>Plava boja snijega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357166"/>
            <a:ext cx="6000792" cy="5940088"/>
          </a:xfrm>
          <a:prstGeom prst="rect">
            <a:avLst/>
          </a:prstGeom>
        </p:spPr>
        <p:txBody>
          <a:bodyPr wrap="square">
            <a:spAutoFit/>
          </a:bodyPr>
          <a:lstStyle/>
          <a:p>
            <a:pPr algn="ctr"/>
            <a:r>
              <a:rPr lang="hr-HR" sz="2800" dirty="0"/>
              <a:t>Kostim štapne paravanske lutke</a:t>
            </a:r>
          </a:p>
          <a:p>
            <a:pPr algn="ctr"/>
            <a:endParaRPr lang="hr-HR" sz="2800" dirty="0"/>
          </a:p>
          <a:p>
            <a:pPr algn="just"/>
            <a:r>
              <a:rPr lang="hr-HR" dirty="0"/>
              <a:t>Kostim paravanske štapne lutke može stvarati iluziju tijela lutke ako lutka ima samo ramena.  U tom slučaju kostim treba biti dovoljno širok kako bi stvorio masu umjesto trupa. Ima li lutka samo dlanove užetom pričvršćenim za ramena, rukave ćemo krojiti nabirući tkaninu gusto kako bismo stvorili „masu“ ruke. Također, odabrana tkanina treba biti lagana i mekana kako bi pri animaciji lutke naglašavala pokret. Odaberemo li prozirnu tkaninu, trebat ćemo je krojiti u više slojeva kojima mehanizam vodilica činimo nevidljivim. Takve haljine možemo načiniti iz jednog komada, prekrivajući istovremeno i tijelo i ruke lutke ili rukave možemo zasebno krojiti. Ima li lutka modelirane ruke i torzo, kostim krojimo prema obliku tijela. Rukavi uvijek trebaju biti dovoljno široki ili elastični kako ne bi kočili pokrete ruku lutke. Za rukave lutaka ili nogavice nikada nećemo koristiti grube materijale kao što je čvrsti pamuk ili debele vunene tkanine nego ćemo koristiti tkanine koje su nalik tome. Naime, gustoća i tvrdoća tkanine koja je pogodna za ljudsko tijelo, nije pogodna i za malenu lutku. </a:t>
            </a:r>
          </a:p>
        </p:txBody>
      </p:sp>
      <p:pic>
        <p:nvPicPr>
          <p:cNvPr id="3" name="Picture 2" descr="C:\Documents and Settings\Ria\Desktop\Picture 012.jpg"/>
          <p:cNvPicPr/>
          <p:nvPr/>
        </p:nvPicPr>
        <p:blipFill>
          <a:blip r:embed="rId2" cstate="print"/>
          <a:srcRect l="20826" t="39062"/>
          <a:stretch>
            <a:fillRect/>
          </a:stretch>
        </p:blipFill>
        <p:spPr bwMode="auto">
          <a:xfrm flipV="1">
            <a:off x="6357950" y="1142981"/>
            <a:ext cx="2500330" cy="4714910"/>
          </a:xfrm>
          <a:prstGeom prst="rect">
            <a:avLst/>
          </a:prstGeom>
          <a:noFill/>
          <a:ln w="9525">
            <a:noFill/>
            <a:miter lim="800000"/>
            <a:headEnd/>
            <a:tailEnd/>
          </a:ln>
        </p:spPr>
      </p:pic>
      <p:sp>
        <p:nvSpPr>
          <p:cNvPr id="23553" name="Rectangle 1"/>
          <p:cNvSpPr>
            <a:spLocks noChangeArrowheads="1"/>
          </p:cNvSpPr>
          <p:nvPr/>
        </p:nvSpPr>
        <p:spPr bwMode="auto">
          <a:xfrm>
            <a:off x="6357950" y="5970863"/>
            <a:ext cx="278605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600" i="0" u="none" strike="noStrike" cap="none" normalizeH="0" baseline="0" dirty="0">
                <a:ln>
                  <a:noFill/>
                </a:ln>
                <a:solidFill>
                  <a:schemeClr val="tx1"/>
                </a:solidFill>
                <a:effectLst/>
                <a:ea typeface="Times New Roman" pitchFamily="18" charset="0"/>
                <a:cs typeface="Times New Roman" pitchFamily="18" charset="0"/>
              </a:rPr>
              <a:t>Skica kroja kostima jednostavne </a:t>
            </a:r>
            <a:r>
              <a:rPr kumimoji="0" lang="hr-HR" sz="1600" i="0" u="none" strike="noStrike" cap="none" normalizeH="0" baseline="0" dirty="0" err="1">
                <a:ln>
                  <a:noFill/>
                </a:ln>
                <a:solidFill>
                  <a:schemeClr val="tx1"/>
                </a:solidFill>
                <a:effectLst/>
                <a:ea typeface="Times New Roman" pitchFamily="18" charset="0"/>
                <a:cs typeface="Times New Roman" pitchFamily="18" charset="0"/>
              </a:rPr>
              <a:t>paravanske</a:t>
            </a:r>
            <a:r>
              <a:rPr kumimoji="0" lang="hr-HR" sz="1600" i="0" u="none" strike="noStrike" cap="none" normalizeH="0" dirty="0">
                <a:ln>
                  <a:noFill/>
                </a:ln>
                <a:solidFill>
                  <a:schemeClr val="tx1"/>
                </a:solidFill>
                <a:effectLst/>
                <a:ea typeface="Times New Roman" pitchFamily="18" charset="0"/>
                <a:cs typeface="Times New Roman" pitchFamily="18" charset="0"/>
              </a:rPr>
              <a:t> </a:t>
            </a:r>
            <a:r>
              <a:rPr kumimoji="0" lang="hr-HR" sz="1600" i="0" u="none" strike="noStrike" cap="none" normalizeH="0" baseline="0" dirty="0">
                <a:ln>
                  <a:noFill/>
                </a:ln>
                <a:solidFill>
                  <a:schemeClr val="tx1"/>
                </a:solidFill>
                <a:effectLst/>
                <a:ea typeface="Times New Roman" pitchFamily="18" charset="0"/>
                <a:cs typeface="Times New Roman" pitchFamily="18" charset="0"/>
              </a:rPr>
              <a:t>lutke      </a:t>
            </a:r>
            <a:endParaRPr kumimoji="0" lang="hr-HR" sz="1600" i="0" u="none" strike="noStrike" cap="none" normalizeH="0" baseline="0" dirty="0">
              <a:ln>
                <a:noFill/>
              </a:ln>
              <a:solidFill>
                <a:schemeClr val="tx1"/>
              </a:solidFill>
              <a:effectLst/>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571480"/>
            <a:ext cx="7890100" cy="5809848"/>
          </a:xfrm>
          <a:prstGeom prst="rect">
            <a:avLst/>
          </a:prstGeom>
        </p:spPr>
        <p:txBody>
          <a:bodyPr wrap="square">
            <a:spAutoFit/>
          </a:bodyPr>
          <a:lstStyle/>
          <a:p>
            <a:pPr>
              <a:buNone/>
            </a:pPr>
            <a:r>
              <a:rPr lang="hr-HR" b="1" dirty="0"/>
              <a:t>Zadatak:</a:t>
            </a:r>
          </a:p>
          <a:p>
            <a:pPr>
              <a:buNone/>
            </a:pPr>
            <a:r>
              <a:rPr lang="hr-HR" dirty="0"/>
              <a:t>- izradite idejnu i tehničku skicu paravanske lutke u profilu i en face u omjeru 1:1</a:t>
            </a:r>
          </a:p>
          <a:p>
            <a:pPr>
              <a:buFontTx/>
              <a:buChar char="-"/>
            </a:pPr>
            <a:r>
              <a:rPr lang="hr-HR" dirty="0"/>
              <a:t>modelirajte glavu i dlanove lutke  od spužve ili stiropora koristeći skalpele, škare, brusni papir i električnu brusilicu</a:t>
            </a:r>
          </a:p>
          <a:p>
            <a:pPr>
              <a:buFontTx/>
              <a:buChar char="-"/>
            </a:pPr>
            <a:r>
              <a:rPr lang="hr-HR" dirty="0"/>
              <a:t> stiropor kaširajte, a spužvu presvucite tkaninom</a:t>
            </a:r>
          </a:p>
          <a:p>
            <a:pPr>
              <a:buFontTx/>
              <a:buChar char="-"/>
            </a:pPr>
            <a:r>
              <a:rPr lang="hr-HR" dirty="0"/>
              <a:t>konstruirajte ramena, ruke, vodilicu tijela/glave i vodilice za dlanove</a:t>
            </a:r>
          </a:p>
          <a:p>
            <a:pPr>
              <a:buFontTx/>
              <a:buChar char="-"/>
            </a:pPr>
            <a:r>
              <a:rPr lang="hr-HR" dirty="0"/>
              <a:t> spojite dijelove lutke povezivanjem i lijepljenjem</a:t>
            </a:r>
          </a:p>
          <a:p>
            <a:pPr>
              <a:buFontTx/>
              <a:buChar char="-"/>
            </a:pPr>
            <a:r>
              <a:rPr lang="hr-HR" dirty="0"/>
              <a:t> lutku obojite sjenčanjem akrilnom bojom</a:t>
            </a:r>
          </a:p>
          <a:p>
            <a:pPr>
              <a:buFontTx/>
              <a:buChar char="-"/>
            </a:pPr>
            <a:r>
              <a:rPr lang="hr-HR" dirty="0"/>
              <a:t> iskrojite i sašijte kostim lutke</a:t>
            </a:r>
          </a:p>
          <a:p>
            <a:pPr>
              <a:buFontTx/>
              <a:buChar char="-"/>
            </a:pPr>
            <a:r>
              <a:rPr lang="hr-HR" dirty="0"/>
              <a:t> dodajte detalje (kosa, kostimografski detalji...)</a:t>
            </a:r>
          </a:p>
          <a:p>
            <a:pPr>
              <a:buFontTx/>
              <a:buChar char="-"/>
            </a:pPr>
            <a:endParaRPr lang="hr-HR" dirty="0"/>
          </a:p>
          <a:p>
            <a:pPr>
              <a:buNone/>
            </a:pPr>
            <a:r>
              <a:rPr lang="hr-HR" b="1" dirty="0"/>
              <a:t>Materijali i alati:</a:t>
            </a:r>
          </a:p>
          <a:p>
            <a:pPr>
              <a:buNone/>
            </a:pPr>
            <a:r>
              <a:rPr lang="hr-HR" dirty="0"/>
              <a:t>- papiri, olovke i boje</a:t>
            </a:r>
          </a:p>
          <a:p>
            <a:pPr>
              <a:buNone/>
            </a:pPr>
            <a:r>
              <a:rPr lang="hr-HR" dirty="0"/>
              <a:t>- spužva različitih debljina, stiropor, skalpeli, škare, ljepilo za drvo, univerzalno ljepilo, metalne vodilice, drveni tiplovi 1 m, užad, tapetarske trake</a:t>
            </a:r>
          </a:p>
          <a:p>
            <a:pPr>
              <a:buFontTx/>
              <a:buChar char="-"/>
            </a:pPr>
            <a:r>
              <a:rPr lang="hr-HR" dirty="0"/>
              <a:t> električna brusilica s nastavcima, brusni papir, bušilica, svrdla za drvo i metal</a:t>
            </a:r>
          </a:p>
          <a:p>
            <a:pPr>
              <a:buFontTx/>
              <a:buChar char="-"/>
            </a:pPr>
            <a:r>
              <a:rPr lang="hr-HR" dirty="0"/>
              <a:t> akrilne boje, olovke u boji, flomasteri, kistovi</a:t>
            </a:r>
          </a:p>
          <a:p>
            <a:pPr>
              <a:buFontTx/>
              <a:buChar char="-"/>
            </a:pPr>
            <a:r>
              <a:rPr lang="hr-HR" dirty="0"/>
              <a:t> tkanina, kreda za ocrtavanje, pribadače, konac, igla, šivaći stroj</a:t>
            </a:r>
          </a:p>
          <a:p>
            <a:pPr>
              <a:buFontTx/>
              <a:buChar char="-"/>
            </a:pPr>
            <a:r>
              <a:rPr lang="hr-HR" dirty="0"/>
              <a:t> pištolj za vruće ljepilo</a:t>
            </a:r>
          </a:p>
          <a:p>
            <a:pPr>
              <a:buFontTx/>
              <a:buChar char="-"/>
            </a:pPr>
            <a:r>
              <a:rPr lang="hr-HR" dirty="0"/>
              <a:t> vunice, umjetno krzno, trake, dugmad...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Ria\My Documents\grumblijeve kronike\2411_1103730587688_2009471_n.jpg"/>
          <p:cNvPicPr/>
          <p:nvPr/>
        </p:nvPicPr>
        <p:blipFill>
          <a:blip r:embed="rId2" cstate="print"/>
          <a:srcRect/>
          <a:stretch>
            <a:fillRect/>
          </a:stretch>
        </p:blipFill>
        <p:spPr bwMode="auto">
          <a:xfrm>
            <a:off x="500034" y="571480"/>
            <a:ext cx="2286016" cy="2714644"/>
          </a:xfrm>
          <a:prstGeom prst="rect">
            <a:avLst/>
          </a:prstGeom>
          <a:noFill/>
          <a:ln w="9525">
            <a:noFill/>
            <a:miter lim="800000"/>
            <a:headEnd/>
            <a:tailEnd/>
          </a:ln>
        </p:spPr>
      </p:pic>
      <p:pic>
        <p:nvPicPr>
          <p:cNvPr id="3" name="Picture 2" descr="C:\Users\Korisnik\Desktop\snimka zaslona.png"/>
          <p:cNvPicPr/>
          <p:nvPr/>
        </p:nvPicPr>
        <p:blipFill>
          <a:blip r:embed="rId3"/>
          <a:srcRect l="37521" t="26721" r="34545" b="25101"/>
          <a:stretch>
            <a:fillRect/>
          </a:stretch>
        </p:blipFill>
        <p:spPr bwMode="auto">
          <a:xfrm>
            <a:off x="2786050" y="428604"/>
            <a:ext cx="2214578" cy="2857520"/>
          </a:xfrm>
          <a:prstGeom prst="rect">
            <a:avLst/>
          </a:prstGeom>
          <a:noFill/>
          <a:ln w="9525">
            <a:noFill/>
            <a:miter lim="800000"/>
            <a:headEnd/>
            <a:tailEnd/>
          </a:ln>
        </p:spPr>
      </p:pic>
      <p:pic>
        <p:nvPicPr>
          <p:cNvPr id="4" name="Picture 3" descr="F:\selena doris\CIMG6359.JPG"/>
          <p:cNvPicPr/>
          <p:nvPr/>
        </p:nvPicPr>
        <p:blipFill>
          <a:blip r:embed="rId4" cstate="print"/>
          <a:srcRect/>
          <a:stretch>
            <a:fillRect/>
          </a:stretch>
        </p:blipFill>
        <p:spPr bwMode="auto">
          <a:xfrm>
            <a:off x="3286116" y="3286124"/>
            <a:ext cx="2357454" cy="3214710"/>
          </a:xfrm>
          <a:prstGeom prst="rect">
            <a:avLst/>
          </a:prstGeom>
          <a:noFill/>
          <a:ln w="9525">
            <a:noFill/>
            <a:miter lim="800000"/>
            <a:headEnd/>
            <a:tailEnd/>
          </a:ln>
        </p:spPr>
      </p:pic>
      <p:pic>
        <p:nvPicPr>
          <p:cNvPr id="5" name="Picture 4" descr="C:\Users\Korisnik\Desktop\fotke predavanja\IMG_8278.JPG"/>
          <p:cNvPicPr/>
          <p:nvPr/>
        </p:nvPicPr>
        <p:blipFill>
          <a:blip r:embed="rId5" cstate="print"/>
          <a:srcRect/>
          <a:stretch>
            <a:fillRect/>
          </a:stretch>
        </p:blipFill>
        <p:spPr bwMode="auto">
          <a:xfrm>
            <a:off x="6072198" y="3286124"/>
            <a:ext cx="2286005" cy="3143272"/>
          </a:xfrm>
          <a:prstGeom prst="rect">
            <a:avLst/>
          </a:prstGeom>
          <a:noFill/>
          <a:ln w="9525">
            <a:noFill/>
            <a:miter lim="800000"/>
            <a:headEnd/>
            <a:tailEnd/>
          </a:ln>
        </p:spPr>
      </p:pic>
      <p:sp>
        <p:nvSpPr>
          <p:cNvPr id="16385" name="Rectangle 1"/>
          <p:cNvSpPr>
            <a:spLocks noChangeArrowheads="1"/>
          </p:cNvSpPr>
          <p:nvPr/>
        </p:nvSpPr>
        <p:spPr bwMode="auto">
          <a:xfrm>
            <a:off x="5214942" y="642918"/>
            <a:ext cx="35719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600" b="0" i="0" u="none" strike="noStrike" cap="none" normalizeH="0" baseline="0" dirty="0">
                <a:ln>
                  <a:noFill/>
                </a:ln>
                <a:solidFill>
                  <a:schemeClr val="tx1"/>
                </a:solidFill>
                <a:effectLst/>
                <a:ea typeface="Times New Roman" pitchFamily="18" charset="0"/>
                <a:cs typeface="Times New Roman" pitchFamily="18" charset="0"/>
              </a:rPr>
              <a:t>Podna štapna lutka vođena odozgo, Siniša Novković, Lutkarska tehnologija</a:t>
            </a:r>
            <a:endParaRPr kumimoji="0" lang="hr-HR" sz="1600" b="0" i="0" u="none" strike="noStrike" cap="none" normalizeH="0" baseline="0" dirty="0">
              <a:ln>
                <a:noFill/>
              </a:ln>
              <a:solidFill>
                <a:schemeClr val="tx1"/>
              </a:solidFill>
              <a:effectLst/>
              <a:cs typeface="Arial" pitchFamily="34" charset="0"/>
            </a:endParaRPr>
          </a:p>
        </p:txBody>
      </p:sp>
      <p:sp>
        <p:nvSpPr>
          <p:cNvPr id="16386" name="Rectangle 2"/>
          <p:cNvSpPr>
            <a:spLocks noChangeArrowheads="1"/>
          </p:cNvSpPr>
          <p:nvPr/>
        </p:nvSpPr>
        <p:spPr bwMode="auto">
          <a:xfrm>
            <a:off x="5214942" y="1643050"/>
            <a:ext cx="314327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600" b="0" i="0" u="none" strike="noStrike" cap="none" normalizeH="0" baseline="0" dirty="0">
                <a:ln>
                  <a:noFill/>
                </a:ln>
                <a:solidFill>
                  <a:schemeClr val="tx1"/>
                </a:solidFill>
                <a:effectLst/>
                <a:ea typeface="Times New Roman" pitchFamily="18" charset="0"/>
                <a:cs typeface="Times New Roman" pitchFamily="18" charset="0"/>
              </a:rPr>
              <a:t>Skica podne štapne lutke</a:t>
            </a:r>
            <a:endParaRPr kumimoji="0" lang="hr-HR" sz="1600" b="0" i="0" u="none" strike="noStrike" cap="none" normalizeH="0" baseline="0" dirty="0">
              <a:ln>
                <a:noFill/>
              </a:ln>
              <a:solidFill>
                <a:schemeClr val="tx1"/>
              </a:solidFill>
              <a:effectLst/>
              <a:cs typeface="Arial" pitchFamily="34" charset="0"/>
            </a:endParaRPr>
          </a:p>
        </p:txBody>
      </p:sp>
      <p:sp>
        <p:nvSpPr>
          <p:cNvPr id="16387" name="Rectangle 3"/>
          <p:cNvSpPr>
            <a:spLocks noChangeArrowheads="1"/>
          </p:cNvSpPr>
          <p:nvPr/>
        </p:nvSpPr>
        <p:spPr bwMode="auto">
          <a:xfrm>
            <a:off x="285720" y="3693316"/>
            <a:ext cx="292895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600" b="0" i="0" u="none" strike="noStrike" cap="none" normalizeH="0" baseline="0" dirty="0">
                <a:ln>
                  <a:noFill/>
                </a:ln>
                <a:solidFill>
                  <a:schemeClr val="tx1"/>
                </a:solidFill>
                <a:effectLst/>
                <a:ea typeface="Times New Roman" pitchFamily="18" charset="0"/>
                <a:cs typeface="Times New Roman" pitchFamily="18" charset="0"/>
              </a:rPr>
              <a:t>Kombinacija štapne lutke i zijevalice, Ria Trdin, </a:t>
            </a:r>
            <a:r>
              <a:rPr kumimoji="0" lang="hr-HR" sz="1600" b="0" i="1" u="none" strike="noStrike" cap="none" normalizeH="0" baseline="0" dirty="0">
                <a:ln>
                  <a:noFill/>
                </a:ln>
                <a:solidFill>
                  <a:schemeClr val="tx1"/>
                </a:solidFill>
                <a:effectLst/>
                <a:ea typeface="Times New Roman" pitchFamily="18" charset="0"/>
                <a:cs typeface="Times New Roman" pitchFamily="18" charset="0"/>
              </a:rPr>
              <a:t>Plesna haljinica žutog maslačka</a:t>
            </a:r>
            <a:r>
              <a:rPr kumimoji="0" lang="hr-HR" sz="1600" b="0" i="0" u="none" strike="noStrike" cap="none" normalizeH="0" baseline="0" dirty="0">
                <a:ln>
                  <a:noFill/>
                </a:ln>
                <a:solidFill>
                  <a:schemeClr val="tx1"/>
                </a:solidFill>
                <a:effectLst/>
                <a:ea typeface="Times New Roman" pitchFamily="18" charset="0"/>
                <a:cs typeface="Times New Roman" pitchFamily="18" charset="0"/>
              </a:rPr>
              <a:t>, završni rad Doris Pinčić</a:t>
            </a:r>
            <a:endParaRPr kumimoji="0" lang="hr-HR" sz="1600" b="0" i="0" u="none" strike="noStrike" cap="none" normalizeH="0" baseline="0" dirty="0">
              <a:ln>
                <a:noFill/>
              </a:ln>
              <a:solidFill>
                <a:schemeClr val="tx1"/>
              </a:solidFill>
              <a:effectLst/>
              <a:cs typeface="Arial" pitchFamily="34" charset="0"/>
            </a:endParaRPr>
          </a:p>
        </p:txBody>
      </p:sp>
      <p:sp>
        <p:nvSpPr>
          <p:cNvPr id="16388" name="Rectangle 4"/>
          <p:cNvSpPr>
            <a:spLocks noChangeArrowheads="1"/>
          </p:cNvSpPr>
          <p:nvPr/>
        </p:nvSpPr>
        <p:spPr bwMode="auto">
          <a:xfrm>
            <a:off x="285720" y="5072075"/>
            <a:ext cx="285752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600" b="0" i="0" u="none" strike="noStrike" cap="none" normalizeH="0" baseline="0" dirty="0">
                <a:ln>
                  <a:noFill/>
                </a:ln>
                <a:solidFill>
                  <a:schemeClr val="tx1"/>
                </a:solidFill>
                <a:effectLst/>
                <a:ea typeface="Times New Roman" pitchFamily="18" charset="0"/>
                <a:cs typeface="Times New Roman" pitchFamily="18" charset="0"/>
              </a:rPr>
              <a:t>Kombinacija štapne lutke i zijevalice, Lorna</a:t>
            </a:r>
            <a:r>
              <a:rPr kumimoji="0" lang="hr-HR" sz="1600" b="0" i="0" u="none" strike="noStrike" cap="none" normalizeH="0" dirty="0">
                <a:ln>
                  <a:noFill/>
                </a:ln>
                <a:solidFill>
                  <a:schemeClr val="tx1"/>
                </a:solidFill>
                <a:effectLst/>
                <a:ea typeface="Times New Roman" pitchFamily="18" charset="0"/>
                <a:cs typeface="Times New Roman" pitchFamily="18" charset="0"/>
              </a:rPr>
              <a:t> Kalazić Jelić</a:t>
            </a:r>
            <a:r>
              <a:rPr kumimoji="0" lang="hr-HR" sz="1600" b="0" i="0" u="none" strike="noStrike" cap="none" normalizeH="0" baseline="0" dirty="0">
                <a:ln>
                  <a:noFill/>
                </a:ln>
                <a:solidFill>
                  <a:schemeClr val="tx1"/>
                </a:solidFill>
                <a:effectLst/>
                <a:ea typeface="Times New Roman" pitchFamily="18" charset="0"/>
                <a:cs typeface="Times New Roman" pitchFamily="18" charset="0"/>
              </a:rPr>
              <a:t>, </a:t>
            </a:r>
            <a:r>
              <a:rPr lang="hr-HR" sz="1600" i="1" dirty="0">
                <a:ea typeface="Times New Roman" pitchFamily="18" charset="0"/>
                <a:cs typeface="Times New Roman" pitchFamily="18" charset="0"/>
              </a:rPr>
              <a:t>Orao među kokošima</a:t>
            </a:r>
            <a:endParaRPr kumimoji="0" lang="hr-HR" sz="1600" b="0" i="1" u="none" strike="noStrike" cap="none" normalizeH="0" baseline="0" dirty="0">
              <a:ln>
                <a:noFill/>
              </a:ln>
              <a:solidFill>
                <a:schemeClr val="tx1"/>
              </a:solidFill>
              <a:effectLst/>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Administrator\Desktop\siniša grumbli\254191_2016228439564_3001671_n.jpg"/>
          <p:cNvPicPr/>
          <p:nvPr/>
        </p:nvPicPr>
        <p:blipFill>
          <a:blip r:embed="rId2" cstate="print"/>
          <a:srcRect/>
          <a:stretch>
            <a:fillRect/>
          </a:stretch>
        </p:blipFill>
        <p:spPr bwMode="auto">
          <a:xfrm>
            <a:off x="4143372" y="3500438"/>
            <a:ext cx="4572032" cy="3143272"/>
          </a:xfrm>
          <a:prstGeom prst="rect">
            <a:avLst/>
          </a:prstGeom>
          <a:noFill/>
          <a:ln w="9525">
            <a:noFill/>
            <a:miter lim="800000"/>
            <a:headEnd/>
            <a:tailEnd/>
          </a:ln>
        </p:spPr>
      </p:pic>
      <p:sp>
        <p:nvSpPr>
          <p:cNvPr id="4" name="Rectangle 3"/>
          <p:cNvSpPr/>
          <p:nvPr/>
        </p:nvSpPr>
        <p:spPr>
          <a:xfrm>
            <a:off x="4143372" y="2714620"/>
            <a:ext cx="4786346" cy="584775"/>
          </a:xfrm>
          <a:prstGeom prst="rect">
            <a:avLst/>
          </a:prstGeom>
        </p:spPr>
        <p:txBody>
          <a:bodyPr wrap="square">
            <a:spAutoFit/>
          </a:bodyPr>
          <a:lstStyle/>
          <a:p>
            <a:r>
              <a:rPr lang="hr-HR" sz="1600" dirty="0"/>
              <a:t>Paravanske štapne lutke, Lorna Kalazić, </a:t>
            </a:r>
            <a:r>
              <a:rPr lang="hr-HR" sz="1600" i="1" dirty="0"/>
              <a:t>Orao među kokošima</a:t>
            </a:r>
          </a:p>
        </p:txBody>
      </p:sp>
      <p:sp>
        <p:nvSpPr>
          <p:cNvPr id="32769" name="Rectangle 1"/>
          <p:cNvSpPr>
            <a:spLocks noChangeArrowheads="1"/>
          </p:cNvSpPr>
          <p:nvPr/>
        </p:nvSpPr>
        <p:spPr bwMode="auto">
          <a:xfrm>
            <a:off x="214282" y="5929330"/>
            <a:ext cx="392909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600" b="0" i="0" u="none" strike="noStrike" cap="none" normalizeH="0" baseline="0" dirty="0">
                <a:ln>
                  <a:noFill/>
                </a:ln>
                <a:solidFill>
                  <a:schemeClr val="tx1"/>
                </a:solidFill>
                <a:effectLst/>
                <a:ea typeface="Times New Roman" pitchFamily="18" charset="0"/>
                <a:cs typeface="Times New Roman" pitchFamily="18" charset="0"/>
              </a:rPr>
              <a:t>Grupna paravanska lutka na štapu, Siniša Novković, </a:t>
            </a:r>
            <a:r>
              <a:rPr kumimoji="0" lang="hr-HR" sz="1600" b="0" i="1" u="none" strike="noStrike" cap="none" normalizeH="0" baseline="0" dirty="0" err="1">
                <a:ln>
                  <a:noFill/>
                </a:ln>
                <a:solidFill>
                  <a:schemeClr val="tx1"/>
                </a:solidFill>
                <a:effectLst/>
                <a:ea typeface="Times New Roman" pitchFamily="18" charset="0"/>
                <a:cs typeface="Times New Roman" pitchFamily="18" charset="0"/>
              </a:rPr>
              <a:t>Grumblijeve</a:t>
            </a:r>
            <a:r>
              <a:rPr kumimoji="0" lang="hr-HR" sz="1600" b="0" i="1" u="none" strike="noStrike" cap="none" normalizeH="0" baseline="0" dirty="0">
                <a:ln>
                  <a:noFill/>
                </a:ln>
                <a:solidFill>
                  <a:schemeClr val="tx1"/>
                </a:solidFill>
                <a:effectLst/>
                <a:ea typeface="Times New Roman" pitchFamily="18" charset="0"/>
                <a:cs typeface="Times New Roman" pitchFamily="18" charset="0"/>
              </a:rPr>
              <a:t> kronike</a:t>
            </a:r>
            <a:r>
              <a:rPr kumimoji="0" lang="hr-HR" sz="1600" b="0" i="0" u="none" strike="noStrike" cap="none" normalizeH="0" baseline="0" dirty="0">
                <a:ln>
                  <a:noFill/>
                </a:ln>
                <a:solidFill>
                  <a:schemeClr val="tx1"/>
                </a:solidFill>
                <a:effectLst/>
                <a:ea typeface="Times New Roman" pitchFamily="18" charset="0"/>
                <a:cs typeface="Times New Roman" pitchFamily="18" charset="0"/>
              </a:rPr>
              <a:t>, završni rad</a:t>
            </a:r>
            <a:endParaRPr kumimoji="0" lang="hr-HR" sz="1600" b="0" i="0" u="none" strike="noStrike" cap="none" normalizeH="0" baseline="0" dirty="0">
              <a:ln>
                <a:noFill/>
              </a:ln>
              <a:solidFill>
                <a:schemeClr val="tx1"/>
              </a:solidFill>
              <a:effectLst/>
              <a:cs typeface="Arial" pitchFamily="34" charset="0"/>
            </a:endParaRPr>
          </a:p>
        </p:txBody>
      </p:sp>
      <p:pic>
        <p:nvPicPr>
          <p:cNvPr id="6" name="Picture 5" descr="C:\Users\Korisnik\Desktop\fotke predavanja\IMG-6045.JPG"/>
          <p:cNvPicPr/>
          <p:nvPr/>
        </p:nvPicPr>
        <p:blipFill>
          <a:blip r:embed="rId3" cstate="print"/>
          <a:srcRect/>
          <a:stretch>
            <a:fillRect/>
          </a:stretch>
        </p:blipFill>
        <p:spPr bwMode="auto">
          <a:xfrm>
            <a:off x="642910" y="500042"/>
            <a:ext cx="2786082" cy="4429156"/>
          </a:xfrm>
          <a:prstGeom prst="rect">
            <a:avLst/>
          </a:prstGeom>
          <a:noFill/>
          <a:ln w="9525">
            <a:noFill/>
            <a:miter lim="800000"/>
            <a:headEnd/>
            <a:tailEnd/>
          </a:ln>
        </p:spPr>
      </p:pic>
      <p:pic>
        <p:nvPicPr>
          <p:cNvPr id="7" name="Picture 6" descr="C:\Users\Korisnik\Desktop\fotke predavanja\IMG-6057.JPG"/>
          <p:cNvPicPr/>
          <p:nvPr/>
        </p:nvPicPr>
        <p:blipFill>
          <a:blip r:embed="rId4" cstate="print"/>
          <a:srcRect/>
          <a:stretch>
            <a:fillRect/>
          </a:stretch>
        </p:blipFill>
        <p:spPr bwMode="auto">
          <a:xfrm>
            <a:off x="4143372" y="500042"/>
            <a:ext cx="4500594" cy="214314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Korisnik\Desktop\fotke predavanja\IMG_20200406_173950.jpg"/>
          <p:cNvPicPr/>
          <p:nvPr/>
        </p:nvPicPr>
        <p:blipFill>
          <a:blip r:embed="rId2" cstate="print"/>
          <a:srcRect/>
          <a:stretch>
            <a:fillRect/>
          </a:stretch>
        </p:blipFill>
        <p:spPr bwMode="auto">
          <a:xfrm>
            <a:off x="6215074" y="3000372"/>
            <a:ext cx="2571768" cy="3429023"/>
          </a:xfrm>
          <a:prstGeom prst="rect">
            <a:avLst/>
          </a:prstGeom>
          <a:noFill/>
          <a:ln w="9525">
            <a:noFill/>
            <a:miter lim="800000"/>
            <a:headEnd/>
            <a:tailEnd/>
          </a:ln>
        </p:spPr>
      </p:pic>
      <p:pic>
        <p:nvPicPr>
          <p:cNvPr id="5" name="Picture 4" descr="C:\Users\Korisnik\Desktop\fotke predavanja\IMG_20200406_174041.jpg"/>
          <p:cNvPicPr/>
          <p:nvPr/>
        </p:nvPicPr>
        <p:blipFill>
          <a:blip r:embed="rId3" cstate="print"/>
          <a:srcRect/>
          <a:stretch>
            <a:fillRect/>
          </a:stretch>
        </p:blipFill>
        <p:spPr bwMode="auto">
          <a:xfrm>
            <a:off x="3286116" y="3000372"/>
            <a:ext cx="2780280" cy="3457577"/>
          </a:xfrm>
          <a:prstGeom prst="rect">
            <a:avLst/>
          </a:prstGeom>
          <a:noFill/>
          <a:ln w="9525">
            <a:noFill/>
            <a:miter lim="800000"/>
            <a:headEnd/>
            <a:tailEnd/>
          </a:ln>
        </p:spPr>
      </p:pic>
      <p:pic>
        <p:nvPicPr>
          <p:cNvPr id="6" name="Picture 5" descr="C:\Users\Korisnik\Desktop\fotke predavanja\IMG_20200406_174625.jpg"/>
          <p:cNvPicPr/>
          <p:nvPr/>
        </p:nvPicPr>
        <p:blipFill>
          <a:blip r:embed="rId4" cstate="print"/>
          <a:srcRect/>
          <a:stretch>
            <a:fillRect/>
          </a:stretch>
        </p:blipFill>
        <p:spPr bwMode="auto">
          <a:xfrm>
            <a:off x="428596" y="428604"/>
            <a:ext cx="2714644" cy="3429024"/>
          </a:xfrm>
          <a:prstGeom prst="rect">
            <a:avLst/>
          </a:prstGeom>
          <a:noFill/>
          <a:ln w="9525">
            <a:noFill/>
            <a:miter lim="800000"/>
            <a:headEnd/>
            <a:tailEnd/>
          </a:ln>
        </p:spPr>
      </p:pic>
      <p:sp>
        <p:nvSpPr>
          <p:cNvPr id="8" name="Rectangle 7"/>
          <p:cNvSpPr/>
          <p:nvPr/>
        </p:nvSpPr>
        <p:spPr>
          <a:xfrm>
            <a:off x="3500430" y="714357"/>
            <a:ext cx="4357718" cy="584775"/>
          </a:xfrm>
          <a:prstGeom prst="rect">
            <a:avLst/>
          </a:prstGeom>
        </p:spPr>
        <p:txBody>
          <a:bodyPr wrap="square">
            <a:spAutoFit/>
          </a:bodyPr>
          <a:lstStyle/>
          <a:p>
            <a:r>
              <a:rPr lang="hr-HR" sz="1600" dirty="0"/>
              <a:t>Idejne skice paravanskih lutaka, Sara Baričević, </a:t>
            </a:r>
            <a:r>
              <a:rPr lang="hr-HR" sz="1600" i="1" dirty="0"/>
              <a:t>Zatočenik kule </a:t>
            </a:r>
            <a:r>
              <a:rPr lang="hr-HR" sz="1600" i="1" dirty="0" err="1"/>
              <a:t>Bro</a:t>
            </a:r>
            <a:r>
              <a:rPr lang="hr-HR" sz="1600" dirty="0"/>
              <a:t>, završni rad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85728"/>
            <a:ext cx="8215370" cy="2739211"/>
          </a:xfrm>
          <a:prstGeom prst="rect">
            <a:avLst/>
          </a:prstGeom>
        </p:spPr>
        <p:txBody>
          <a:bodyPr wrap="square">
            <a:spAutoFit/>
          </a:bodyPr>
          <a:lstStyle/>
          <a:p>
            <a:pPr algn="ctr"/>
            <a:r>
              <a:rPr lang="hr-HR" sz="2800" dirty="0"/>
              <a:t> Uvod</a:t>
            </a:r>
          </a:p>
          <a:p>
            <a:pPr algn="just"/>
            <a:r>
              <a:rPr lang="hr-HR" dirty="0"/>
              <a:t>Na kolegiju Oblikovanje i tehnologija lutke 2 bavit ćemo se štapnim lutkama, javajkama. Štapne lutke su lutke koje ne vodimo izravno rukom nego posredstvom štapa. One mogu biti stolne lutke vođene odostrag na nekoj površini, podne lutke vođene odozgora po površini poda ili paravanske lutke vođene odozdo. Štapnim lutkama pripadaju i gigantske lutke, plošne štapne lutke i lutke za kazalište sjena. Studenti će u okviru kolegija izraditi dvije, u lutkarskom kazalištu često korištene štapne lutke: paravansku i stolnu lutku. Tehnologija izrade ovih dviju vrsta štapnih lutaka lako je primjenjiva i na ostale vrste štapnih lutaka.</a:t>
            </a:r>
          </a:p>
        </p:txBody>
      </p:sp>
      <p:pic>
        <p:nvPicPr>
          <p:cNvPr id="4" name="Picture 3" descr="C:\Users\Korisnik\Desktop\fotke predavanja\0bf8aa963ae49c2acf45.jpeg"/>
          <p:cNvPicPr/>
          <p:nvPr/>
        </p:nvPicPr>
        <p:blipFill>
          <a:blip r:embed="rId2"/>
          <a:srcRect/>
          <a:stretch>
            <a:fillRect/>
          </a:stretch>
        </p:blipFill>
        <p:spPr bwMode="auto">
          <a:xfrm>
            <a:off x="428596" y="3357562"/>
            <a:ext cx="4024652" cy="2714644"/>
          </a:xfrm>
          <a:prstGeom prst="rect">
            <a:avLst/>
          </a:prstGeom>
          <a:noFill/>
          <a:ln w="9525">
            <a:noFill/>
            <a:miter lim="800000"/>
            <a:headEnd/>
            <a:tailEnd/>
          </a:ln>
        </p:spPr>
      </p:pic>
      <p:pic>
        <p:nvPicPr>
          <p:cNvPr id="5" name="Picture 4" descr="C:\Users\Korisnik\Desktop\fotke predavanja\stream (2).jfif"/>
          <p:cNvPicPr/>
          <p:nvPr/>
        </p:nvPicPr>
        <p:blipFill>
          <a:blip r:embed="rId3" cstate="print"/>
          <a:srcRect/>
          <a:stretch>
            <a:fillRect/>
          </a:stretch>
        </p:blipFill>
        <p:spPr bwMode="auto">
          <a:xfrm>
            <a:off x="5072066" y="3357562"/>
            <a:ext cx="3357586" cy="2714644"/>
          </a:xfrm>
          <a:prstGeom prst="rect">
            <a:avLst/>
          </a:prstGeom>
          <a:noFill/>
          <a:ln w="9525">
            <a:noFill/>
            <a:miter lim="800000"/>
            <a:headEnd/>
            <a:tailEnd/>
          </a:ln>
        </p:spPr>
      </p:pic>
      <p:sp>
        <p:nvSpPr>
          <p:cNvPr id="6" name="Rectangle 5"/>
          <p:cNvSpPr/>
          <p:nvPr/>
        </p:nvSpPr>
        <p:spPr>
          <a:xfrm>
            <a:off x="5072066" y="6143644"/>
            <a:ext cx="3214710" cy="584775"/>
          </a:xfrm>
          <a:prstGeom prst="rect">
            <a:avLst/>
          </a:prstGeom>
        </p:spPr>
        <p:txBody>
          <a:bodyPr wrap="square">
            <a:spAutoFit/>
          </a:bodyPr>
          <a:lstStyle/>
          <a:p>
            <a:r>
              <a:rPr lang="hr-HR" sz="1600" dirty="0"/>
              <a:t>Paravanska  štapna lutka, Silvan Omerzu, </a:t>
            </a:r>
            <a:r>
              <a:rPr lang="hr-HR" sz="1600" i="1" dirty="0"/>
              <a:t>Salto </a:t>
            </a:r>
            <a:r>
              <a:rPr lang="hr-HR" sz="1600" i="1" dirty="0" err="1"/>
              <a:t>mortale</a:t>
            </a:r>
            <a:endParaRPr lang="hr-HR" sz="1600" i="1" dirty="0"/>
          </a:p>
        </p:txBody>
      </p:sp>
      <p:sp>
        <p:nvSpPr>
          <p:cNvPr id="7" name="Rectangle 6"/>
          <p:cNvSpPr/>
          <p:nvPr/>
        </p:nvSpPr>
        <p:spPr>
          <a:xfrm>
            <a:off x="428596" y="6143642"/>
            <a:ext cx="4143405" cy="338554"/>
          </a:xfrm>
          <a:prstGeom prst="rect">
            <a:avLst/>
          </a:prstGeom>
        </p:spPr>
        <p:txBody>
          <a:bodyPr wrap="square">
            <a:spAutoFit/>
          </a:bodyPr>
          <a:lstStyle/>
          <a:p>
            <a:r>
              <a:rPr lang="hr-HR" sz="1600" dirty="0"/>
              <a:t>Štapna lutka, Zuzana Ciganova, </a:t>
            </a:r>
            <a:r>
              <a:rPr lang="hr-HR" sz="1600" i="1" dirty="0"/>
              <a:t>Vještičji pir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76" y="1214422"/>
            <a:ext cx="6786610" cy="4278094"/>
          </a:xfrm>
          <a:prstGeom prst="rect">
            <a:avLst/>
          </a:prstGeom>
        </p:spPr>
        <p:txBody>
          <a:bodyPr wrap="square">
            <a:spAutoFit/>
          </a:bodyPr>
          <a:lstStyle/>
          <a:p>
            <a:pPr algn="ctr"/>
            <a:r>
              <a:rPr lang="hr-HR" sz="2800" dirty="0"/>
              <a:t>Stolna štapna lutka</a:t>
            </a:r>
          </a:p>
          <a:p>
            <a:pPr algn="ctr"/>
            <a:endParaRPr lang="hr-HR" sz="2800" dirty="0"/>
          </a:p>
          <a:p>
            <a:pPr algn="just"/>
            <a:r>
              <a:rPr lang="hr-HR" dirty="0"/>
              <a:t>Stolnu štapnu lutku vodimo odostrag po površini koja je visine stola, oko 80 centimetara. Ovisno o scenografiji i veličini lutaka, takve površine mogu biti različite visine. Ono što treba imati na umu je da se veći dio predstave treba odvijati u poziciji koja je animatoru najmanje zamorna. To je pozicija u kojoj animator stoji ravno, laktova savijenih pod kutom od 90 stupnjeva prilikom animacije. Naravno, animator se kreće s lutkom, mijenja pozicije tijela i kutove laktova. No, postavimo li poziciju lutaka u cijeloj izvedbi isuviše visoko u odnosu na tijelo animatora, brzo će mu se zamarati ruke u neprestano podignutom položaju. Postavimo li poziciju lutaka isuviše nisko, opteretit ćemo leđa i kralježnicu animatora. U takvim pozicijama možemo postaviti samo dio scenskih prikaza ako su važni za izvedbu.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6.jpeg"/>
          <p:cNvPicPr/>
          <p:nvPr/>
        </p:nvPicPr>
        <p:blipFill>
          <a:blip r:embed="rId2" cstate="print"/>
          <a:stretch>
            <a:fillRect/>
          </a:stretch>
        </p:blipFill>
        <p:spPr>
          <a:xfrm>
            <a:off x="4071934" y="1357298"/>
            <a:ext cx="4714908" cy="3929091"/>
          </a:xfrm>
          <a:prstGeom prst="rect">
            <a:avLst/>
          </a:prstGeom>
        </p:spPr>
      </p:pic>
      <p:sp>
        <p:nvSpPr>
          <p:cNvPr id="3" name="Rectangle 2"/>
          <p:cNvSpPr/>
          <p:nvPr/>
        </p:nvSpPr>
        <p:spPr>
          <a:xfrm>
            <a:off x="214282" y="642918"/>
            <a:ext cx="3643338" cy="5632311"/>
          </a:xfrm>
          <a:prstGeom prst="rect">
            <a:avLst/>
          </a:prstGeom>
        </p:spPr>
        <p:txBody>
          <a:bodyPr wrap="square">
            <a:spAutoFit/>
          </a:bodyPr>
          <a:lstStyle/>
          <a:p>
            <a:pPr algn="just"/>
            <a:r>
              <a:rPr lang="hr-HR" dirty="0"/>
              <a:t>Najprikladnija visina stolnih lutaka je 50 do 75 cm. Visina se može mijenjati ovisno o konceptu predstave. Radimo li minijaturno kazalište za ograničenu publiku, mogu biti i sasvim malene ili to mogu biti pojedini likovi u predstavi ako predstavljaju malu djecu, fantastične likove i sl. U većini scenskih prikaza glava lutke bit će predimenzionirana u odnosu na tijelo lutke. Glava lutke, njezin karakter i pogled mora biti vidljiv publici. Ona je osnovno sredstvo komunikacije pa je uglavnom predimenzionirana. Također, šake lutke su često predimenzionirane jer njima nešto pokazujemo, grlimo, držimo,  nosimo... Ili naglašavamo radnju i pokret. </a:t>
            </a:r>
          </a:p>
        </p:txBody>
      </p:sp>
      <p:sp>
        <p:nvSpPr>
          <p:cNvPr id="4" name="Rectangle 3"/>
          <p:cNvSpPr/>
          <p:nvPr/>
        </p:nvSpPr>
        <p:spPr>
          <a:xfrm>
            <a:off x="4071934" y="5829656"/>
            <a:ext cx="4643470" cy="584775"/>
          </a:xfrm>
          <a:prstGeom prst="rect">
            <a:avLst/>
          </a:prstGeom>
        </p:spPr>
        <p:txBody>
          <a:bodyPr wrap="square">
            <a:spAutoFit/>
          </a:bodyPr>
          <a:lstStyle/>
          <a:p>
            <a:pPr algn="just"/>
            <a:r>
              <a:rPr lang="hr-HR" sz="1600" dirty="0"/>
              <a:t>Proces izrade stolne lutke, Neda Ilijević, </a:t>
            </a:r>
            <a:r>
              <a:rPr lang="hr-HR" sz="1600" i="1" dirty="0"/>
              <a:t>Tko je Videku napravio košuljicu</a:t>
            </a:r>
            <a:r>
              <a:rPr lang="hr-HR" sz="1600" dirty="0"/>
              <a:t>, završni rad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dn-vps.osijek031.com/slike/novosti_2021_07/2021_07_10_Mocvarovci_490-1.jpg"/>
          <p:cNvPicPr/>
          <p:nvPr/>
        </p:nvPicPr>
        <p:blipFill>
          <a:blip r:embed="rId2"/>
          <a:srcRect/>
          <a:stretch>
            <a:fillRect/>
          </a:stretch>
        </p:blipFill>
        <p:spPr bwMode="auto">
          <a:xfrm>
            <a:off x="285720" y="1357298"/>
            <a:ext cx="4949091" cy="3786214"/>
          </a:xfrm>
          <a:prstGeom prst="rect">
            <a:avLst/>
          </a:prstGeom>
          <a:noFill/>
          <a:ln w="9525">
            <a:noFill/>
            <a:miter lim="800000"/>
            <a:headEnd/>
            <a:tailEnd/>
          </a:ln>
        </p:spPr>
      </p:pic>
      <p:sp>
        <p:nvSpPr>
          <p:cNvPr id="1025" name="Rectangle 1"/>
          <p:cNvSpPr>
            <a:spLocks noChangeArrowheads="1"/>
          </p:cNvSpPr>
          <p:nvPr/>
        </p:nvSpPr>
        <p:spPr bwMode="auto">
          <a:xfrm>
            <a:off x="428596" y="5643578"/>
            <a:ext cx="471490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600" b="0" i="0" u="none" strike="noStrike" cap="none" normalizeH="0" baseline="0" dirty="0">
                <a:ln>
                  <a:noFill/>
                </a:ln>
                <a:solidFill>
                  <a:schemeClr val="tx1"/>
                </a:solidFill>
                <a:effectLst/>
                <a:ea typeface="Times New Roman" pitchFamily="18" charset="0"/>
                <a:cs typeface="Times New Roman" pitchFamily="18" charset="0"/>
              </a:rPr>
              <a:t>Stolne lutke, Sara Baričević, </a:t>
            </a:r>
            <a:r>
              <a:rPr kumimoji="0" lang="hr-HR" sz="1600" b="0" i="1" u="none" strike="noStrike" cap="none" normalizeH="0" baseline="0" dirty="0" err="1">
                <a:ln>
                  <a:noFill/>
                </a:ln>
                <a:solidFill>
                  <a:schemeClr val="tx1"/>
                </a:solidFill>
                <a:effectLst/>
                <a:ea typeface="Times New Roman" pitchFamily="18" charset="0"/>
                <a:cs typeface="Times New Roman" pitchFamily="18" charset="0"/>
              </a:rPr>
              <a:t>Močvarovci</a:t>
            </a:r>
            <a:r>
              <a:rPr kumimoji="0" lang="hr-HR" sz="1600" b="0" i="0" u="none" strike="noStrike" cap="none" normalizeH="0" baseline="0" dirty="0">
                <a:ln>
                  <a:noFill/>
                </a:ln>
                <a:solidFill>
                  <a:schemeClr val="tx1"/>
                </a:solidFill>
                <a:effectLst/>
                <a:ea typeface="Times New Roman" pitchFamily="18" charset="0"/>
                <a:cs typeface="Times New Roman" pitchFamily="18" charset="0"/>
              </a:rPr>
              <a:t>, ispitna produkcija</a:t>
            </a:r>
            <a:endParaRPr kumimoji="0" lang="hr-HR" sz="1600" b="0" i="0" u="none" strike="noStrike" cap="none" normalizeH="0" baseline="0" dirty="0">
              <a:ln>
                <a:noFill/>
              </a:ln>
              <a:solidFill>
                <a:schemeClr val="tx1"/>
              </a:solidFill>
              <a:effectLst/>
              <a:cs typeface="Arial" pitchFamily="34" charset="0"/>
            </a:endParaRPr>
          </a:p>
        </p:txBody>
      </p:sp>
      <p:pic>
        <p:nvPicPr>
          <p:cNvPr id="5" name="Picture 4" descr="C:\Users\Korisnik\Desktop\fotke predavanja\pif_festival_img2.jpg"/>
          <p:cNvPicPr/>
          <p:nvPr/>
        </p:nvPicPr>
        <p:blipFill>
          <a:blip r:embed="rId3"/>
          <a:srcRect/>
          <a:stretch>
            <a:fillRect/>
          </a:stretch>
        </p:blipFill>
        <p:spPr bwMode="auto">
          <a:xfrm>
            <a:off x="5429256" y="1357298"/>
            <a:ext cx="3357586" cy="3786214"/>
          </a:xfrm>
          <a:prstGeom prst="rect">
            <a:avLst/>
          </a:prstGeom>
          <a:noFill/>
          <a:ln w="9525">
            <a:noFill/>
            <a:miter lim="800000"/>
            <a:headEnd/>
            <a:tailEnd/>
          </a:ln>
        </p:spPr>
      </p:pic>
      <p:sp>
        <p:nvSpPr>
          <p:cNvPr id="1026" name="Rectangle 2"/>
          <p:cNvSpPr>
            <a:spLocks noChangeArrowheads="1"/>
          </p:cNvSpPr>
          <p:nvPr/>
        </p:nvSpPr>
        <p:spPr bwMode="auto">
          <a:xfrm>
            <a:off x="5214942" y="5715016"/>
            <a:ext cx="371477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600" b="0" i="0" u="none" strike="noStrike" cap="none" normalizeH="0" baseline="0" dirty="0">
                <a:ln>
                  <a:noFill/>
                </a:ln>
                <a:solidFill>
                  <a:schemeClr val="tx1"/>
                </a:solidFill>
                <a:effectLst/>
                <a:ea typeface="Times New Roman" pitchFamily="18" charset="0"/>
                <a:cs typeface="Times New Roman" pitchFamily="18" charset="0"/>
              </a:rPr>
              <a:t>Stolne lutke, Ljudmila Fedorova, </a:t>
            </a:r>
            <a:r>
              <a:rPr kumimoji="0" lang="hr-HR" sz="1600" b="0" i="1" u="none" strike="noStrike" cap="none" normalizeH="0" baseline="0" dirty="0">
                <a:ln>
                  <a:noFill/>
                </a:ln>
                <a:solidFill>
                  <a:schemeClr val="tx1"/>
                </a:solidFill>
                <a:effectLst/>
                <a:ea typeface="Times New Roman" pitchFamily="18" charset="0"/>
                <a:cs typeface="Times New Roman" pitchFamily="18" charset="0"/>
              </a:rPr>
              <a:t>Nije me strah</a:t>
            </a:r>
            <a:endParaRPr kumimoji="0" lang="hr-HR" sz="1600" b="0" i="1" u="none" strike="noStrike" cap="none" normalizeH="0" baseline="0" dirty="0">
              <a:ln>
                <a:noFill/>
              </a:ln>
              <a:solidFill>
                <a:schemeClr val="tx1"/>
              </a:solidFill>
              <a:effectLst/>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428604"/>
            <a:ext cx="8358246" cy="2862322"/>
          </a:xfrm>
          <a:prstGeom prst="rect">
            <a:avLst/>
          </a:prstGeom>
        </p:spPr>
        <p:txBody>
          <a:bodyPr wrap="square">
            <a:spAutoFit/>
          </a:bodyPr>
          <a:lstStyle/>
          <a:p>
            <a:pPr algn="just"/>
            <a:r>
              <a:rPr lang="hr-HR" dirty="0"/>
              <a:t>Stolnu lutku možemo raditi od drveta, spužve, kaširanih materijala. Za nju je važno da su noge stabilne i hod lako upravljiv. Radimo li je od spužve, u tijelo treba ugraditi „kralježnicu“, odnosno drveni mehanizam kojim kontroliramo pokrete trupa. </a:t>
            </a:r>
          </a:p>
          <a:p>
            <a:pPr algn="just"/>
            <a:r>
              <a:rPr lang="hr-HR" dirty="0"/>
              <a:t>Glavu stolne lutke radimo kao i glave ginjola ili štapne paravanske lutke. Važno je da takva glava ima ispunu koja će držati vodilicu. Ruke i noge lutke možemo izrađivati kao konstrukciju ispod kostima ili ih možemo modelirati kao gole ili djelomice gole dijelove. Otkrivene dijelove ćemo modelirati u skladu s glavom, šakama ili stopalima. Pokrivenu konstrukciju nije potrebno likovno obrađivati jer tako štedimo vrijeme u izradi, a vizualno i funkcionalno nema nikakvu svrhu.  </a:t>
            </a:r>
          </a:p>
          <a:p>
            <a:endParaRPr lang="hr-HR" dirty="0"/>
          </a:p>
        </p:txBody>
      </p:sp>
      <p:pic>
        <p:nvPicPr>
          <p:cNvPr id="6" name="Picture 5" descr="C:\Users\Korisnik\Desktop\fotke predavanja\396742.jpeg"/>
          <p:cNvPicPr/>
          <p:nvPr/>
        </p:nvPicPr>
        <p:blipFill>
          <a:blip r:embed="rId2"/>
          <a:srcRect/>
          <a:stretch>
            <a:fillRect/>
          </a:stretch>
        </p:blipFill>
        <p:spPr bwMode="auto">
          <a:xfrm>
            <a:off x="428596" y="3214686"/>
            <a:ext cx="4643470" cy="3143272"/>
          </a:xfrm>
          <a:prstGeom prst="rect">
            <a:avLst/>
          </a:prstGeom>
          <a:noFill/>
          <a:ln w="9525">
            <a:noFill/>
            <a:miter lim="800000"/>
            <a:headEnd/>
            <a:tailEnd/>
          </a:ln>
        </p:spPr>
      </p:pic>
      <p:sp>
        <p:nvSpPr>
          <p:cNvPr id="7" name="Rectangle 6"/>
          <p:cNvSpPr/>
          <p:nvPr/>
        </p:nvSpPr>
        <p:spPr>
          <a:xfrm>
            <a:off x="5286380" y="5786454"/>
            <a:ext cx="3500462" cy="584775"/>
          </a:xfrm>
          <a:prstGeom prst="rect">
            <a:avLst/>
          </a:prstGeom>
        </p:spPr>
        <p:txBody>
          <a:bodyPr wrap="square">
            <a:spAutoFit/>
          </a:bodyPr>
          <a:lstStyle/>
          <a:p>
            <a:r>
              <a:rPr lang="hr-HR" sz="1600" dirty="0"/>
              <a:t>Stolne lutke, Gulnaz Fatikhova,</a:t>
            </a:r>
            <a:r>
              <a:rPr lang="hr-HR" sz="1600" i="1" dirty="0"/>
              <a:t> Kućni duhovi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9"/>
            <a:ext cx="4357718" cy="6217087"/>
          </a:xfrm>
          <a:prstGeom prst="rect">
            <a:avLst/>
          </a:prstGeom>
        </p:spPr>
        <p:txBody>
          <a:bodyPr wrap="square">
            <a:spAutoFit/>
          </a:bodyPr>
          <a:lstStyle/>
          <a:p>
            <a:endParaRPr lang="hr-HR" dirty="0"/>
          </a:p>
          <a:p>
            <a:endParaRPr lang="hr-HR" dirty="0"/>
          </a:p>
          <a:p>
            <a:pPr algn="ctr"/>
            <a:r>
              <a:rPr lang="hr-HR" sz="2800" dirty="0"/>
              <a:t>Konstrukcija tijela stolne lutke</a:t>
            </a:r>
          </a:p>
          <a:p>
            <a:endParaRPr lang="hr-HR" dirty="0"/>
          </a:p>
          <a:p>
            <a:pPr algn="just"/>
            <a:r>
              <a:rPr lang="hr-HR" dirty="0"/>
              <a:t>Tijelo od drveta, ovisno o kreativnoj zamisli, možemo anatomski modelirati ili napraviti kao konstrukciju koju će prekriti kostim. Radimo li tijelo od spužve u njega je nužno ugraditi drvenu konstrukciju – kralježnicu lutke. Kralježnica nam omogućuje uspravnost lutke, sigurno povezivanje ruku s ramenima i kontrolu pokretanja nogu. Ona je i osnova u koju ugrađujemo vodilicu tijela lutke. Tijelo od kaširanog stiropora ima svoju čvrstoću pa mu nije potrebna kralježnica. Njega možemo konstruirati kao tijelo od drveta. Razlika je u tome što ćemo za spužvu koristiti univerzalno ljepilo, a kod stiropora ćemo koristiti ljepilo za drvo. </a:t>
            </a:r>
          </a:p>
          <a:p>
            <a:pPr algn="just"/>
            <a:endParaRPr lang="hr-HR" dirty="0"/>
          </a:p>
        </p:txBody>
      </p:sp>
      <p:pic>
        <p:nvPicPr>
          <p:cNvPr id="6" name="Picture 5" descr="C:\Documents and Settings\Ria\Desktop\Picture 014.jpg"/>
          <p:cNvPicPr/>
          <p:nvPr/>
        </p:nvPicPr>
        <p:blipFill>
          <a:blip r:embed="rId2" cstate="print"/>
          <a:srcRect l="24463" t="46372" r="11240"/>
          <a:stretch>
            <a:fillRect/>
          </a:stretch>
        </p:blipFill>
        <p:spPr bwMode="auto">
          <a:xfrm rot="10800000">
            <a:off x="5000628" y="2071678"/>
            <a:ext cx="3429024" cy="4000528"/>
          </a:xfrm>
          <a:prstGeom prst="rect">
            <a:avLst/>
          </a:prstGeom>
          <a:noFill/>
          <a:ln w="9525">
            <a:noFill/>
            <a:miter lim="800000"/>
            <a:headEnd/>
            <a:tailEnd/>
          </a:ln>
        </p:spPr>
      </p:pic>
      <p:sp>
        <p:nvSpPr>
          <p:cNvPr id="34817" name="Rectangle 1"/>
          <p:cNvSpPr>
            <a:spLocks noChangeArrowheads="1"/>
          </p:cNvSpPr>
          <p:nvPr/>
        </p:nvSpPr>
        <p:spPr bwMode="auto">
          <a:xfrm>
            <a:off x="5143504" y="6072206"/>
            <a:ext cx="371477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600" i="0" u="none" strike="noStrike" cap="none" normalizeH="0" baseline="0" dirty="0">
                <a:ln>
                  <a:noFill/>
                </a:ln>
                <a:solidFill>
                  <a:schemeClr val="tx1"/>
                </a:solidFill>
                <a:effectLst/>
                <a:ea typeface="Times New Roman" pitchFamily="18" charset="0"/>
                <a:cs typeface="Times New Roman" pitchFamily="18" charset="0"/>
              </a:rPr>
              <a:t>Skica konstrukcije ramena i kukova stolne lutke    </a:t>
            </a:r>
            <a:r>
              <a:rPr kumimoji="0" lang="hr-HR" sz="1600" b="1" i="0" u="none" strike="noStrike" cap="none" normalizeH="0" baseline="0" dirty="0">
                <a:ln>
                  <a:noFill/>
                </a:ln>
                <a:solidFill>
                  <a:schemeClr val="tx1"/>
                </a:solidFill>
                <a:effectLst/>
                <a:ea typeface="Times New Roman" pitchFamily="18" charset="0"/>
                <a:cs typeface="Times New Roman" pitchFamily="18" charset="0"/>
              </a:rPr>
              <a:t>                                  </a:t>
            </a:r>
            <a:endParaRPr kumimoji="0" lang="hr-HR" sz="1600" b="0" i="0" u="none" strike="noStrike" cap="none" normalizeH="0" baseline="0" dirty="0">
              <a:ln>
                <a:noFill/>
              </a:ln>
              <a:solidFill>
                <a:schemeClr val="tx1"/>
              </a:solidFill>
              <a:effectLst/>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500043"/>
            <a:ext cx="8643998" cy="5940088"/>
          </a:xfrm>
          <a:prstGeom prst="rect">
            <a:avLst/>
          </a:prstGeom>
        </p:spPr>
        <p:txBody>
          <a:bodyPr wrap="square">
            <a:spAutoFit/>
          </a:bodyPr>
          <a:lstStyle/>
          <a:p>
            <a:pPr algn="ctr"/>
            <a:r>
              <a:rPr lang="hr-HR" sz="2800" dirty="0"/>
              <a:t>Konstrukcija ruku stolne lutke</a:t>
            </a:r>
          </a:p>
          <a:p>
            <a:pPr algn="ctr"/>
            <a:endParaRPr lang="hr-HR" sz="2800" dirty="0"/>
          </a:p>
          <a:p>
            <a:pPr algn="just"/>
            <a:r>
              <a:rPr lang="hr-HR" dirty="0"/>
              <a:t>Drvenu konstrukciju radimo iz dva dijela: nadlakticu i podlakticu jednake dužine (u dužinu ubrajamo i šake). Napravimo li nadlakticu isuviše kratkom u odnosu na podlakticu, ograničavamo pokrete ruku lutke.  Za stolnu lutku važno je napraviti dobar spoj u laktu koji će omogućavati pokrete prema naprijed i u stranu, ali neće dopuštati „neprirodno”  obrtanje podlaktice oko nadlaktice niti će se „lomiti“ prema nazad (pri tom lutka izgleda „povrijeđeno“, slomljenih laktova). Nadlakticu i podlakticu spajamo trakom za rolete ili kožom  privlačeći drvene dijelove tako da između ostane razmak dovoljan za savijanje u laktu, ali ne i za obrtanje lijevo-desno oko lakta. Trake kojima spajamo moraju biti iste širine kao drveni dijelovi. Napravimo li užu traku za spoj, opet postoji opasnost od zavrtanja ruke u laktu. Da bi se lakat mogao savijati prema naprijed moramo daščice pobrusiti ukoso. Sa stražnje strane pregiba ostavljamo dovoljnu količinu mase drveta koja će kočiti lomljenje lakta unazad. Posve li istanjimo masu drveta sa stražnje strane, lakat će se opet lomiti neprirodno. Traku ili kožu možemo pričvrstiti s vanjske strane drveta, lijepljenjem, čavlićima ili klamericom. </a:t>
            </a:r>
          </a:p>
          <a:p>
            <a:pPr algn="just"/>
            <a:r>
              <a:rPr lang="hr-HR" dirty="0"/>
              <a:t>Šake lutke možemo fiksirati za ruke ili ih načiniti pokretljivima. Šakama koje nisu fiksirane za podlakticu možemo izvoditi preciznije pokrete. U tom slučaju vodilica za ruke neće se nalaziti u području lakta nego na šakama. </a:t>
            </a:r>
          </a:p>
          <a:p>
            <a:endParaRPr lang="hr-H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714356"/>
            <a:ext cx="8143932" cy="4555093"/>
          </a:xfrm>
          <a:prstGeom prst="rect">
            <a:avLst/>
          </a:prstGeom>
        </p:spPr>
        <p:txBody>
          <a:bodyPr wrap="square">
            <a:spAutoFit/>
          </a:bodyPr>
          <a:lstStyle/>
          <a:p>
            <a:pPr algn="ctr"/>
            <a:r>
              <a:rPr lang="hr-HR" dirty="0"/>
              <a:t>  </a:t>
            </a:r>
            <a:r>
              <a:rPr lang="hr-HR" sz="2800" dirty="0"/>
              <a:t>Spajanje ruku s trupom</a:t>
            </a:r>
          </a:p>
          <a:p>
            <a:pPr algn="ctr"/>
            <a:endParaRPr lang="hr-HR" sz="2800" dirty="0"/>
          </a:p>
          <a:p>
            <a:pPr algn="just"/>
            <a:r>
              <a:rPr lang="hr-HR" dirty="0"/>
              <a:t>Ruke za drveno tijelo možemo spajati kožom ili trakom koju učvršćujemo lijepljenjem, čavlićima ili klamericom. Spojeve možemo načiniti i kroz probušene rupe u rukama i ramenima koristeći kožu ili čvrste vezice i užad. Ribički silk nije pogodan za spojeve lutaka jer se s vremenom jako rastegne. Njega ćemo izbjegavati i za povezivanje marioneta. Najbolji konac za povezivanje je kevlar, ribički konac koji je jako izdržljiv. Takav konac možemo nabaviti u raznim debljinama pa ćemo odabrati onu koja odgovara težini i veličini naše lutke. Lutke nikada nećemo povezivati jednostrukim tankim sintetičkim ili prirodnim užetom, jednostrukim silkom, koncima i sl. jer će takvi spojevi vrlo brzo puknuti. Za povezivanje ruku s ramenima možemo koristiti, kao i kod spojeva vrata, vijke s kukom koje povezujemo čvršćim užetom ili kevlarom. Kod spojeva ruku s ramenima moramo ostaviti dovoljni razmak kako bi se ruke mogle animirati u različitim položajima jer one, za razliku od nogu, moraju činiti fleksibilnije pokrete (prema gore, u stranu, raširene ruke i sl.)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Ria\My Documents\autoportreti i studenti\nacrti,marionete,maske\studenti lutke 19.12\CIMG3827.JPG"/>
          <p:cNvPicPr/>
          <p:nvPr/>
        </p:nvPicPr>
        <p:blipFill>
          <a:blip r:embed="rId2" cstate="print"/>
          <a:srcRect/>
          <a:stretch>
            <a:fillRect/>
          </a:stretch>
        </p:blipFill>
        <p:spPr bwMode="auto">
          <a:xfrm rot="16200000">
            <a:off x="321440" y="1393018"/>
            <a:ext cx="4214842" cy="3286146"/>
          </a:xfrm>
          <a:prstGeom prst="rect">
            <a:avLst/>
          </a:prstGeom>
          <a:noFill/>
          <a:ln w="9525">
            <a:noFill/>
            <a:miter lim="800000"/>
            <a:headEnd/>
            <a:tailEnd/>
          </a:ln>
        </p:spPr>
      </p:pic>
      <p:sp>
        <p:nvSpPr>
          <p:cNvPr id="4" name="Rectangle 3"/>
          <p:cNvSpPr/>
          <p:nvPr/>
        </p:nvSpPr>
        <p:spPr>
          <a:xfrm>
            <a:off x="714349" y="5460326"/>
            <a:ext cx="3286148" cy="338554"/>
          </a:xfrm>
          <a:prstGeom prst="rect">
            <a:avLst/>
          </a:prstGeom>
        </p:spPr>
        <p:txBody>
          <a:bodyPr wrap="square">
            <a:spAutoFit/>
          </a:bodyPr>
          <a:lstStyle/>
          <a:p>
            <a:r>
              <a:rPr lang="hr-HR" sz="1600" dirty="0"/>
              <a:t>Konstrukcija ruku s dva štapića </a:t>
            </a:r>
          </a:p>
        </p:txBody>
      </p:sp>
      <p:pic>
        <p:nvPicPr>
          <p:cNvPr id="6" name="Picture 5" descr="C:\Users\Korisnik\Desktop\fotke predavanja\179647072_495254998570256_5714786482496311853_n.jpg"/>
          <p:cNvPicPr/>
          <p:nvPr/>
        </p:nvPicPr>
        <p:blipFill>
          <a:blip r:embed="rId3"/>
          <a:srcRect/>
          <a:stretch>
            <a:fillRect/>
          </a:stretch>
        </p:blipFill>
        <p:spPr bwMode="auto">
          <a:xfrm>
            <a:off x="4786314" y="1000108"/>
            <a:ext cx="3143272" cy="4143404"/>
          </a:xfrm>
          <a:prstGeom prst="rect">
            <a:avLst/>
          </a:prstGeom>
          <a:noFill/>
          <a:ln w="9525">
            <a:noFill/>
            <a:miter lim="800000"/>
            <a:headEnd/>
            <a:tailEnd/>
          </a:ln>
        </p:spPr>
      </p:pic>
      <p:sp>
        <p:nvSpPr>
          <p:cNvPr id="7" name="Rectangle 6"/>
          <p:cNvSpPr/>
          <p:nvPr/>
        </p:nvSpPr>
        <p:spPr>
          <a:xfrm>
            <a:off x="4572000" y="5429264"/>
            <a:ext cx="4214842" cy="584775"/>
          </a:xfrm>
          <a:prstGeom prst="rect">
            <a:avLst/>
          </a:prstGeom>
        </p:spPr>
        <p:txBody>
          <a:bodyPr wrap="square">
            <a:spAutoFit/>
          </a:bodyPr>
          <a:lstStyle/>
          <a:p>
            <a:r>
              <a:rPr lang="hr-HR" sz="1600" dirty="0"/>
              <a:t>Konstrukcija stolne lutke, Ivona Čačulović, Oblikovanje i tehnologija lutke 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1000108"/>
            <a:ext cx="8358246" cy="4555093"/>
          </a:xfrm>
          <a:prstGeom prst="rect">
            <a:avLst/>
          </a:prstGeom>
        </p:spPr>
        <p:txBody>
          <a:bodyPr wrap="square">
            <a:spAutoFit/>
          </a:bodyPr>
          <a:lstStyle/>
          <a:p>
            <a:pPr algn="ctr"/>
            <a:r>
              <a:rPr lang="hr-HR" sz="2800" dirty="0"/>
              <a:t>Konstrukcija nogu</a:t>
            </a:r>
          </a:p>
          <a:p>
            <a:pPr algn="ctr"/>
            <a:endParaRPr lang="hr-HR" sz="2800" dirty="0"/>
          </a:p>
          <a:p>
            <a:pPr algn="just"/>
            <a:r>
              <a:rPr lang="hr-HR" dirty="0"/>
              <a:t>Slično rukama izrađujemo i noge. Pregib koji na laktu istanjujemo sprijeda, na nogama istanjujemo odostrag u području koljena kako bi se noge mogle pomicati prema natrag, ali ne i „lomile“ prema naprijed. Kod nogu je važno paziti na omjere debljine nogu i stopala, razmaka u kukovima i dužine nogu. Napravimo li vrlo tanke, dugačke noge moramo ih u kukovima, odnosno spoju s trupom, više razmaknuti. Vrlo pripojene noge pri hodu će se zaplitati jedna preko druge. Dovoljan razmak i čvrsta konstrukcija u kukovima osigurat će animatoru dobru kontrolu hoda bez dodatne pomoći drugog animatora. Bez obzira na to koliko je animatora predviđeno u nekoj predstavi, stolnu lutku moramo planirati tako da jedan animator može s njome samostalno načiniti nekoliko koraka. Zašto je to nužno? Naime, neće uvijek biti moguće osigurati dovoljan broj glumaca. Broj glumaca može biti ograničen financijama, širinom scenografije iza koje ne može stajati puno animatora ili potrebama za manjom lutkarskom formom koja je prikladna za izvođenje u različitim prostorima (trgovima, vrtićima, školama i sl.).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214290"/>
            <a:ext cx="5214974" cy="6494085"/>
          </a:xfrm>
          <a:prstGeom prst="rect">
            <a:avLst/>
          </a:prstGeom>
        </p:spPr>
        <p:txBody>
          <a:bodyPr wrap="square">
            <a:spAutoFit/>
          </a:bodyPr>
          <a:lstStyle/>
          <a:p>
            <a:pPr algn="ctr"/>
            <a:r>
              <a:rPr lang="hr-HR" sz="2800" dirty="0"/>
              <a:t>Spajanje nogu s trupom</a:t>
            </a:r>
          </a:p>
          <a:p>
            <a:pPr algn="ctr"/>
            <a:endParaRPr lang="hr-HR" sz="2800" dirty="0"/>
          </a:p>
          <a:p>
            <a:pPr algn="just"/>
            <a:r>
              <a:rPr lang="hr-HR" dirty="0"/>
              <a:t>Za spojeve nogu s trupom načinit ćemo udubljenja u kukovima u koja umećemo natkoljenice. Natkoljenice možemo spojiti čvrstom, debljom žicom, dugačkim čavlima i sl. Pri tom moramo provjeriti koliko se noga može pomicati prema gore i u stranu. Imamo li isuviše mjesta sa strane, kontrola pokreta neće biti precizna. Nismo li napravili dovoljnu kosinu na trupu, lutka neće moći sjesti, podići nogu i sl. Također, sve krajeve treba zaobliti kako oštri vrhovi ne bi zapinjali i kočili pokret. Noge možemo povezati za ravan trup trakama i kožom. Takav spoj nije osiguran bočno pa postoji opasnost od problema prilikom animacije jer noge mogu ići nekontrolirano u stranu. Kod svakog spoja treba paziti na točan razmak između spajanih dijelova. Ostavimo li preveliki razmak između dijelova, obrtat će se postrance i nećemo moći kontrolirano upravljati njima. Kod isuviše kratkih spojeva nećemo moći dovoljno saviti dijelove tijela lutke. Svaki spoj, njegovu čvrstoću i fleksibilnost, treba dobro provjeriti prije nego završimo lutku i predamo ju animatorima. </a:t>
            </a:r>
          </a:p>
        </p:txBody>
      </p:sp>
      <p:pic>
        <p:nvPicPr>
          <p:cNvPr id="3" name="Picture 2" descr="C:\Users\Korisnik\Desktop\fotke predavanja\170022474_481842799911476_7024626057790570324_n - Copy.jpg"/>
          <p:cNvPicPr/>
          <p:nvPr/>
        </p:nvPicPr>
        <p:blipFill>
          <a:blip r:embed="rId2"/>
          <a:srcRect/>
          <a:stretch>
            <a:fillRect/>
          </a:stretch>
        </p:blipFill>
        <p:spPr bwMode="auto">
          <a:xfrm>
            <a:off x="5572132" y="2000240"/>
            <a:ext cx="3214710" cy="3286148"/>
          </a:xfrm>
          <a:prstGeom prst="rect">
            <a:avLst/>
          </a:prstGeom>
          <a:noFill/>
          <a:ln w="9525">
            <a:noFill/>
            <a:miter lim="800000"/>
            <a:headEnd/>
            <a:tailEnd/>
          </a:ln>
        </p:spPr>
      </p:pic>
      <p:sp>
        <p:nvSpPr>
          <p:cNvPr id="4" name="Rectangle 3"/>
          <p:cNvSpPr/>
          <p:nvPr/>
        </p:nvSpPr>
        <p:spPr>
          <a:xfrm>
            <a:off x="5500694" y="5643578"/>
            <a:ext cx="3643306" cy="830997"/>
          </a:xfrm>
          <a:prstGeom prst="rect">
            <a:avLst/>
          </a:prstGeom>
        </p:spPr>
        <p:txBody>
          <a:bodyPr wrap="square">
            <a:spAutoFit/>
          </a:bodyPr>
          <a:lstStyle/>
          <a:p>
            <a:r>
              <a:rPr lang="hr-HR" sz="1600" dirty="0"/>
              <a:t>Utori u drvenom trupu za umetanje  nogu, Bruno Osmanagić, Oblikovanje i tehnologija lutke 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agrebačko kazalište lutaka - Snježna kraljica"/>
          <p:cNvPicPr/>
          <p:nvPr/>
        </p:nvPicPr>
        <p:blipFill>
          <a:blip r:embed="rId2"/>
          <a:srcRect b="3390"/>
          <a:stretch>
            <a:fillRect/>
          </a:stretch>
        </p:blipFill>
        <p:spPr bwMode="auto">
          <a:xfrm>
            <a:off x="214282" y="1357298"/>
            <a:ext cx="5786478" cy="4071966"/>
          </a:xfrm>
          <a:prstGeom prst="rect">
            <a:avLst/>
          </a:prstGeom>
          <a:noFill/>
          <a:ln w="9525">
            <a:noFill/>
            <a:miter lim="800000"/>
            <a:headEnd/>
            <a:tailEnd/>
          </a:ln>
        </p:spPr>
      </p:pic>
      <p:pic>
        <p:nvPicPr>
          <p:cNvPr id="5" name="Picture 4" descr="F:\grumblijeve kronike\249740_2016212719171_2647862_n.jpg"/>
          <p:cNvPicPr/>
          <p:nvPr/>
        </p:nvPicPr>
        <p:blipFill>
          <a:blip r:embed="rId3" cstate="print"/>
          <a:srcRect t="25058"/>
          <a:stretch>
            <a:fillRect/>
          </a:stretch>
        </p:blipFill>
        <p:spPr bwMode="auto">
          <a:xfrm>
            <a:off x="6143636" y="2714620"/>
            <a:ext cx="2752726" cy="2681288"/>
          </a:xfrm>
          <a:prstGeom prst="rect">
            <a:avLst/>
          </a:prstGeom>
          <a:noFill/>
          <a:ln w="9525">
            <a:noFill/>
            <a:miter lim="800000"/>
            <a:headEnd/>
            <a:tailEnd/>
          </a:ln>
        </p:spPr>
      </p:pic>
      <p:sp>
        <p:nvSpPr>
          <p:cNvPr id="7" name="Rectangle 6"/>
          <p:cNvSpPr/>
          <p:nvPr/>
        </p:nvSpPr>
        <p:spPr>
          <a:xfrm>
            <a:off x="142844" y="5643578"/>
            <a:ext cx="5857916" cy="584775"/>
          </a:xfrm>
          <a:prstGeom prst="rect">
            <a:avLst/>
          </a:prstGeom>
        </p:spPr>
        <p:txBody>
          <a:bodyPr wrap="square">
            <a:spAutoFit/>
          </a:bodyPr>
          <a:lstStyle/>
          <a:p>
            <a:r>
              <a:rPr lang="hr-HR" sz="1600" dirty="0"/>
              <a:t>Gigantska štapna lutka i stolne lutke, Vesna Balabanić, </a:t>
            </a:r>
            <a:r>
              <a:rPr lang="hr-HR" sz="1600" i="1" dirty="0"/>
              <a:t>Snježna kraljica</a:t>
            </a:r>
          </a:p>
        </p:txBody>
      </p:sp>
      <p:sp>
        <p:nvSpPr>
          <p:cNvPr id="1025" name="Rectangle 1"/>
          <p:cNvSpPr>
            <a:spLocks noChangeArrowheads="1"/>
          </p:cNvSpPr>
          <p:nvPr/>
        </p:nvSpPr>
        <p:spPr bwMode="auto">
          <a:xfrm>
            <a:off x="6357950" y="5572140"/>
            <a:ext cx="257176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600" b="0" i="0" u="none" strike="noStrike" cap="none" normalizeH="0" baseline="0" dirty="0">
                <a:ln>
                  <a:noFill/>
                </a:ln>
                <a:solidFill>
                  <a:schemeClr val="tx1"/>
                </a:solidFill>
                <a:effectLst/>
                <a:ea typeface="Times New Roman" pitchFamily="18" charset="0"/>
                <a:cs typeface="Times New Roman" pitchFamily="18" charset="0"/>
              </a:rPr>
              <a:t>Konstrukcija gapita, Siniša Novković, </a:t>
            </a:r>
            <a:r>
              <a:rPr kumimoji="0" lang="hr-HR" sz="1600" b="0" i="1" u="none" strike="noStrike" cap="none" normalizeH="0" baseline="0" dirty="0" err="1">
                <a:ln>
                  <a:noFill/>
                </a:ln>
                <a:solidFill>
                  <a:schemeClr val="tx1"/>
                </a:solidFill>
                <a:effectLst/>
                <a:ea typeface="Times New Roman" pitchFamily="18" charset="0"/>
                <a:cs typeface="Times New Roman" pitchFamily="18" charset="0"/>
              </a:rPr>
              <a:t>Grumblijeve</a:t>
            </a:r>
            <a:r>
              <a:rPr kumimoji="0" lang="hr-HR" sz="1600" b="0" i="1" u="none" strike="noStrike" cap="none" normalizeH="0" baseline="0" dirty="0">
                <a:ln>
                  <a:noFill/>
                </a:ln>
                <a:solidFill>
                  <a:schemeClr val="tx1"/>
                </a:solidFill>
                <a:effectLst/>
                <a:ea typeface="Times New Roman" pitchFamily="18" charset="0"/>
                <a:cs typeface="Times New Roman" pitchFamily="18" charset="0"/>
              </a:rPr>
              <a:t> kronike</a:t>
            </a:r>
            <a:r>
              <a:rPr kumimoji="0" lang="hr-HR" sz="1600" b="0" i="0" u="none" strike="noStrike" cap="none" normalizeH="0" baseline="0" dirty="0">
                <a:ln>
                  <a:noFill/>
                </a:ln>
                <a:solidFill>
                  <a:schemeClr val="tx1"/>
                </a:solidFill>
                <a:effectLst/>
                <a:ea typeface="Times New Roman" pitchFamily="18" charset="0"/>
                <a:cs typeface="Times New Roman" pitchFamily="18" charset="0"/>
              </a:rPr>
              <a:t>, završni rad</a:t>
            </a:r>
            <a:endParaRPr kumimoji="0" lang="hr-HR" sz="1600" b="0" i="0" u="none" strike="noStrike" cap="none" normalizeH="0" baseline="0" dirty="0">
              <a:ln>
                <a:noFill/>
              </a:ln>
              <a:solidFill>
                <a:schemeClr val="tx1"/>
              </a:solidFill>
              <a:effectLst/>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Ria\My Documents\autoportreti i studenti\nacrti,marionete,maske\studenti lutke 19.12\CIMG3828.JPG"/>
          <p:cNvPicPr/>
          <p:nvPr/>
        </p:nvPicPr>
        <p:blipFill>
          <a:blip r:embed="rId2" cstate="print"/>
          <a:srcRect/>
          <a:stretch>
            <a:fillRect/>
          </a:stretch>
        </p:blipFill>
        <p:spPr bwMode="auto">
          <a:xfrm>
            <a:off x="714348" y="785794"/>
            <a:ext cx="3429024" cy="4357718"/>
          </a:xfrm>
          <a:prstGeom prst="rect">
            <a:avLst/>
          </a:prstGeom>
          <a:noFill/>
          <a:ln w="9525">
            <a:noFill/>
            <a:miter lim="800000"/>
            <a:headEnd/>
            <a:tailEnd/>
          </a:ln>
        </p:spPr>
      </p:pic>
      <p:pic>
        <p:nvPicPr>
          <p:cNvPr id="3" name="Picture 2" descr="C:\Documents and Settings\Ria\My Documents\autoportreti i studenti\nacrti,marionete,maske\studenti lutke 19.12\CIMG3830.JPG"/>
          <p:cNvPicPr/>
          <p:nvPr/>
        </p:nvPicPr>
        <p:blipFill>
          <a:blip r:embed="rId3" cstate="print"/>
          <a:srcRect/>
          <a:stretch>
            <a:fillRect/>
          </a:stretch>
        </p:blipFill>
        <p:spPr bwMode="auto">
          <a:xfrm>
            <a:off x="4643438" y="785794"/>
            <a:ext cx="3357586" cy="4357718"/>
          </a:xfrm>
          <a:prstGeom prst="rect">
            <a:avLst/>
          </a:prstGeom>
          <a:noFill/>
          <a:ln w="9525">
            <a:noFill/>
            <a:miter lim="800000"/>
            <a:headEnd/>
            <a:tailEnd/>
          </a:ln>
        </p:spPr>
      </p:pic>
      <p:sp>
        <p:nvSpPr>
          <p:cNvPr id="37889" name="Rectangle 1"/>
          <p:cNvSpPr>
            <a:spLocks noChangeArrowheads="1"/>
          </p:cNvSpPr>
          <p:nvPr/>
        </p:nvSpPr>
        <p:spPr bwMode="auto">
          <a:xfrm>
            <a:off x="4714876" y="5539980"/>
            <a:ext cx="335758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60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Konstrukcija nogu iz profila</a:t>
            </a:r>
            <a:endParaRPr kumimoji="0" lang="hr-HR" sz="160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928662" y="5500702"/>
            <a:ext cx="307183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60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Konstrukcija nogu</a:t>
            </a:r>
            <a:r>
              <a:rPr kumimoji="0" lang="hr-HR" sz="1600" i="0" u="none" strike="noStrike" cap="none" normalizeH="0" dirty="0">
                <a:ln>
                  <a:noFill/>
                </a:ln>
                <a:solidFill>
                  <a:schemeClr val="tx1"/>
                </a:solidFill>
                <a:effectLst/>
                <a:latin typeface="Calibri" pitchFamily="34" charset="0"/>
                <a:ea typeface="Times New Roman" pitchFamily="18" charset="0"/>
                <a:cs typeface="Times New Roman" pitchFamily="18" charset="0"/>
              </a:rPr>
              <a:t> sa stražnje strane</a:t>
            </a:r>
            <a:endParaRPr kumimoji="0" lang="hr-HR" sz="160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8643998" cy="6494085"/>
          </a:xfrm>
          <a:prstGeom prst="rect">
            <a:avLst/>
          </a:prstGeom>
        </p:spPr>
        <p:txBody>
          <a:bodyPr wrap="square">
            <a:spAutoFit/>
          </a:bodyPr>
          <a:lstStyle/>
          <a:p>
            <a:pPr algn="ctr"/>
            <a:r>
              <a:rPr lang="hr-HR" sz="2800" dirty="0"/>
              <a:t>Otežanje stopala</a:t>
            </a:r>
            <a:endParaRPr lang="hr-HR" sz="1400" dirty="0"/>
          </a:p>
          <a:p>
            <a:pPr algn="ctr"/>
            <a:endParaRPr lang="hr-HR" sz="2800" dirty="0"/>
          </a:p>
          <a:p>
            <a:pPr algn="just"/>
            <a:r>
              <a:rPr lang="hr-HR" dirty="0"/>
              <a:t>Zbog kontrole hoda lutke moramo obratiti pozornost na veličinu i težinu stopala. Stopala se moraju otežati razmjerno s težinom tijela kako bismo utjecajem gravitacije kontrolirali zamah nogu i zaustavljanje noge u trenu. No, isuviše široka i teška stopala u odnosu na tijelo otežavat će hod lutke i druge pokrete. Načinimo li prelagana stopala, klatit će se nekontrolirano pri zamahu kukova i neće se lako zaustavljati kada dotaknu površinu. Naime, stolna se lutka animira zamasima u kukovima tako da lagano i naizmjence podižemo noge koje zamasima usmjeravamo prema naprijed. Zato je pri hodu važno da su noge razmaknute u kukovima, a stopala optimalno otežana. Optimalno otežanje određujemo prema veličini i materijalu od kojih je lutka napravljena. Nema posebnog recepta. Lutkin hod i pokrete moramo iskušati. Modeliramo li stopalo od drveta, drvo samo po sebi ima težinu pa u njega nije potrebno umetati otežanja. Kod stopala od kaširanog stiropora ili spužve umetat ćemo olovne utege. Načinimo li pomično stopalo u gležnju ili stopalo od spužve koja se savija, utege nećemo postavljati bliže prstima jer će stopalo stalno biti povijeno prema dolje. Utege stavljamo na sredinu, bliže peti lutke. </a:t>
            </a:r>
          </a:p>
          <a:p>
            <a:pPr algn="just"/>
            <a:r>
              <a:rPr lang="hr-HR" dirty="0"/>
              <a:t>Također, dobro je stopalu od spužve ili kaširanog materijala dodati drvenu potplatu. Nju možemo spojiti s drvenom konstrukcijom potkoljenice, a zatim preko nje oblikovati stopalo ili cipelu drugim materijalima. Na potplate treba zalijepiti kožu, filc ili neku drugu mekanu podlogu koja će sprječava glasan zvuk hoda kao i klizanje stopala na glatkoj površini. Zvuk lupanja stopala o podlogu može biti iritantan i smetati govoru ili glazbi koja prati predstavu. Težak i glasan zvuk cipela možemo iskoristiti ako se radi o stupanju vojnika i sl.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orisnik\Desktop\fotke predavanja\noge skica_page-0001.jpg"/>
          <p:cNvPicPr>
            <a:picLocks noChangeAspect="1" noChangeArrowheads="1"/>
          </p:cNvPicPr>
          <p:nvPr/>
        </p:nvPicPr>
        <p:blipFill>
          <a:blip r:embed="rId2"/>
          <a:srcRect/>
          <a:stretch>
            <a:fillRect/>
          </a:stretch>
        </p:blipFill>
        <p:spPr bwMode="auto">
          <a:xfrm>
            <a:off x="788874" y="714356"/>
            <a:ext cx="7640778" cy="5483917"/>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500042"/>
            <a:ext cx="8643998" cy="5940088"/>
          </a:xfrm>
          <a:prstGeom prst="rect">
            <a:avLst/>
          </a:prstGeom>
        </p:spPr>
        <p:txBody>
          <a:bodyPr wrap="square">
            <a:spAutoFit/>
          </a:bodyPr>
          <a:lstStyle/>
          <a:p>
            <a:pPr algn="ctr"/>
            <a:r>
              <a:rPr lang="hr-HR" sz="2800" dirty="0"/>
              <a:t>Konstrukcija vrata</a:t>
            </a:r>
          </a:p>
          <a:p>
            <a:pPr algn="ctr"/>
            <a:endParaRPr lang="hr-HR" sz="2800" dirty="0"/>
          </a:p>
          <a:p>
            <a:pPr algn="just"/>
            <a:r>
              <a:rPr lang="hr-HR" dirty="0"/>
              <a:t>Vrat lutke konstruiramo prema animacijskim potrebama. Osnova vrata može biti traka za rolete ili koža. Kada koristimo kožu za spojeve moramo imati na umu da se s vremenom rasteže. Stoga je važno lutku načiniti tako da uvijek imamo lagani pristup spojevima kako bismo rastegnutu kožu mogli zamijeniti novom. Spoj možemo presvući spužvom i time vratu dajemo oblik. Takav „mekani“ spoj omogućava veliku fleksibilnost pa glavu lutke možemo lako animirati u svim smjerovima. Okruglu tanku gumu nećemo koristiti za spojeve osim u specifičnim uvjetima. Široka traka, za razliku od okrugle gume, priječi da se glava lutke okreće oko svoje osi (za 360 stupnjeva). Spojimo li glavu i torzo lutke okruglom gumom, pri skoku s lutkom ili tijekom neke druge radnje, glava će se posve izokrenuti prema leđima što na sceni može izgledati uznemirujuće. Također, odignemo li lutku od podloge, tijelo će se okretati i nekoliko puta oko glave. Dakle, takav spoj nam ne daje kontrolu pokreta i treba ga izbjegavati. Njega ćemo koristiti svjesno i s namjerom kada se radi o fantastičnim bićima gdje su neobični pokreti i efekti dobrodošli ili kod velikih lutaka manekina u koje ugrađujemo debelu okruglu gumu. Tanke se okrugle gume lako istroše prilikom animacije i brzo pucaju. Radimo li drvenu lutku, vrat također modeliramo od drveta, a spojeve radimo ili kožom ili vijcima za drvo koji imaju okrugle zatvorene omče na krajevima. </a:t>
            </a:r>
          </a:p>
          <a:p>
            <a:pPr algn="just"/>
            <a:endParaRPr lang="hr-H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357166"/>
            <a:ext cx="8643998" cy="2585323"/>
          </a:xfrm>
          <a:prstGeom prst="rect">
            <a:avLst/>
          </a:prstGeom>
        </p:spPr>
        <p:txBody>
          <a:bodyPr wrap="square">
            <a:spAutoFit/>
          </a:bodyPr>
          <a:lstStyle/>
          <a:p>
            <a:pPr algn="ctr"/>
            <a:r>
              <a:rPr lang="hr-HR" sz="2800" dirty="0"/>
              <a:t>Vodilice stolne lutke</a:t>
            </a:r>
          </a:p>
          <a:p>
            <a:pPr algn="ctr"/>
            <a:endParaRPr lang="hr-HR" sz="2800" dirty="0"/>
          </a:p>
          <a:p>
            <a:pPr algn="just"/>
            <a:r>
              <a:rPr lang="hr-HR" dirty="0"/>
              <a:t>Kod stolne lutke iznimno je važna pozicija vodilice u odnosu na nos, tj. „pogled“ lutke.  Vodilica treba biti postavljena pod kutom od 90 stupnjeva u odnosu na sredinu nosa lutke. Tom točkom animator, koji se nalazi iza lutke i ne vidi joj lice prilikom animacije, točno upravlja pogledom lutke. Postavimo li vodilicu prenisko ili previsoko ili je ukosimo, precizna animacija neće biti moguća. </a:t>
            </a:r>
          </a:p>
          <a:p>
            <a:pPr algn="just"/>
            <a:endParaRPr lang="hr-HR" sz="1600" dirty="0"/>
          </a:p>
        </p:txBody>
      </p:sp>
      <p:pic>
        <p:nvPicPr>
          <p:cNvPr id="41986" name="Picture 2" descr="C:\Users\Korisnik\Desktop\fotke predavanja\vodilice_page-0001 - Copy.jpg"/>
          <p:cNvPicPr>
            <a:picLocks noChangeAspect="1" noChangeArrowheads="1"/>
          </p:cNvPicPr>
          <p:nvPr/>
        </p:nvPicPr>
        <p:blipFill>
          <a:blip r:embed="rId2"/>
          <a:srcRect/>
          <a:stretch>
            <a:fillRect/>
          </a:stretch>
        </p:blipFill>
        <p:spPr bwMode="auto">
          <a:xfrm>
            <a:off x="500034" y="2928934"/>
            <a:ext cx="1639887" cy="2640013"/>
          </a:xfrm>
          <a:prstGeom prst="rect">
            <a:avLst/>
          </a:prstGeom>
          <a:noFill/>
        </p:spPr>
      </p:pic>
      <p:pic>
        <p:nvPicPr>
          <p:cNvPr id="41987" name="Picture 3" descr="C:\Users\Korisnik\Desktop\fotke predavanja\vodilice2_page-0001 - Copy.jpg"/>
          <p:cNvPicPr>
            <a:picLocks noChangeAspect="1" noChangeArrowheads="1"/>
          </p:cNvPicPr>
          <p:nvPr/>
        </p:nvPicPr>
        <p:blipFill>
          <a:blip r:embed="rId3"/>
          <a:srcRect/>
          <a:stretch>
            <a:fillRect/>
          </a:stretch>
        </p:blipFill>
        <p:spPr bwMode="auto">
          <a:xfrm>
            <a:off x="2571736" y="3071810"/>
            <a:ext cx="1841500" cy="2493963"/>
          </a:xfrm>
          <a:prstGeom prst="rect">
            <a:avLst/>
          </a:prstGeom>
          <a:noFill/>
        </p:spPr>
      </p:pic>
      <p:pic>
        <p:nvPicPr>
          <p:cNvPr id="41988" name="Picture 4" descr="C:\Users\Korisnik\Desktop\fotke predavanja\vodilice_page-0001.jpg"/>
          <p:cNvPicPr>
            <a:picLocks noChangeAspect="1" noChangeArrowheads="1"/>
          </p:cNvPicPr>
          <p:nvPr/>
        </p:nvPicPr>
        <p:blipFill>
          <a:blip r:embed="rId4"/>
          <a:srcRect/>
          <a:stretch>
            <a:fillRect/>
          </a:stretch>
        </p:blipFill>
        <p:spPr bwMode="auto">
          <a:xfrm>
            <a:off x="4500562" y="3071810"/>
            <a:ext cx="1670050" cy="2547937"/>
          </a:xfrm>
          <a:prstGeom prst="rect">
            <a:avLst/>
          </a:prstGeom>
          <a:noFill/>
        </p:spPr>
      </p:pic>
      <p:pic>
        <p:nvPicPr>
          <p:cNvPr id="41989" name="Picture 5" descr="C:\Users\Korisnik\Desktop\fotke predavanja\vodilice2_page-0001 - Copy (2).jpg"/>
          <p:cNvPicPr>
            <a:picLocks noChangeAspect="1" noChangeArrowheads="1"/>
          </p:cNvPicPr>
          <p:nvPr/>
        </p:nvPicPr>
        <p:blipFill>
          <a:blip r:embed="rId5"/>
          <a:srcRect/>
          <a:stretch>
            <a:fillRect/>
          </a:stretch>
        </p:blipFill>
        <p:spPr bwMode="auto">
          <a:xfrm>
            <a:off x="6357950" y="3000372"/>
            <a:ext cx="1633537" cy="2493963"/>
          </a:xfrm>
          <a:prstGeom prst="rect">
            <a:avLst/>
          </a:prstGeom>
          <a:noFill/>
        </p:spPr>
      </p:pic>
      <p:sp>
        <p:nvSpPr>
          <p:cNvPr id="7" name="Rectangle 6"/>
          <p:cNvSpPr/>
          <p:nvPr/>
        </p:nvSpPr>
        <p:spPr>
          <a:xfrm>
            <a:off x="285720" y="5715016"/>
            <a:ext cx="2143140" cy="523220"/>
          </a:xfrm>
          <a:prstGeom prst="rect">
            <a:avLst/>
          </a:prstGeom>
        </p:spPr>
        <p:txBody>
          <a:bodyPr wrap="square">
            <a:spAutoFit/>
          </a:bodyPr>
          <a:lstStyle/>
          <a:p>
            <a:r>
              <a:rPr lang="hr-HR" sz="1400" dirty="0"/>
              <a:t>Vodilica glave ukošena prema gore</a:t>
            </a:r>
          </a:p>
        </p:txBody>
      </p:sp>
      <p:sp>
        <p:nvSpPr>
          <p:cNvPr id="8" name="Rectangle 7"/>
          <p:cNvSpPr/>
          <p:nvPr/>
        </p:nvSpPr>
        <p:spPr>
          <a:xfrm>
            <a:off x="2643174" y="5715016"/>
            <a:ext cx="1857388" cy="523220"/>
          </a:xfrm>
          <a:prstGeom prst="rect">
            <a:avLst/>
          </a:prstGeom>
        </p:spPr>
        <p:txBody>
          <a:bodyPr wrap="square">
            <a:spAutoFit/>
          </a:bodyPr>
          <a:lstStyle/>
          <a:p>
            <a:r>
              <a:rPr lang="hr-HR" sz="1400" dirty="0"/>
              <a:t> Pozicija u kojoj animator vodi lutku </a:t>
            </a:r>
          </a:p>
        </p:txBody>
      </p:sp>
      <p:sp>
        <p:nvSpPr>
          <p:cNvPr id="9" name="Rectangle 8"/>
          <p:cNvSpPr/>
          <p:nvPr/>
        </p:nvSpPr>
        <p:spPr>
          <a:xfrm>
            <a:off x="4357686" y="5715016"/>
            <a:ext cx="2000264" cy="523220"/>
          </a:xfrm>
          <a:prstGeom prst="rect">
            <a:avLst/>
          </a:prstGeom>
        </p:spPr>
        <p:txBody>
          <a:bodyPr wrap="square">
            <a:spAutoFit/>
          </a:bodyPr>
          <a:lstStyle/>
          <a:p>
            <a:r>
              <a:rPr lang="hr-HR" sz="1400" dirty="0"/>
              <a:t>Vodilica glave ukošena prema dolje</a:t>
            </a:r>
          </a:p>
        </p:txBody>
      </p:sp>
      <p:sp>
        <p:nvSpPr>
          <p:cNvPr id="10" name="Rectangle 9"/>
          <p:cNvSpPr/>
          <p:nvPr/>
        </p:nvSpPr>
        <p:spPr>
          <a:xfrm>
            <a:off x="6357950" y="5715016"/>
            <a:ext cx="1785950" cy="523220"/>
          </a:xfrm>
          <a:prstGeom prst="rect">
            <a:avLst/>
          </a:prstGeom>
        </p:spPr>
        <p:txBody>
          <a:bodyPr wrap="square">
            <a:spAutoFit/>
          </a:bodyPr>
          <a:lstStyle/>
          <a:p>
            <a:r>
              <a:rPr lang="hr-HR" sz="1400" dirty="0"/>
              <a:t>Pozicija u kojoj animator vodi lutku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42852"/>
            <a:ext cx="4786346" cy="5940088"/>
          </a:xfrm>
          <a:prstGeom prst="rect">
            <a:avLst/>
          </a:prstGeom>
        </p:spPr>
        <p:txBody>
          <a:bodyPr wrap="square">
            <a:spAutoFit/>
          </a:bodyPr>
          <a:lstStyle/>
          <a:p>
            <a:pPr algn="ctr"/>
            <a:r>
              <a:rPr lang="hr-HR" sz="2800" dirty="0"/>
              <a:t>Vodilica u tijelu lutke</a:t>
            </a:r>
          </a:p>
          <a:p>
            <a:pPr algn="ctr"/>
            <a:endParaRPr lang="hr-HR" sz="2800" dirty="0"/>
          </a:p>
          <a:p>
            <a:pPr algn="just"/>
            <a:r>
              <a:rPr lang="hr-HR" dirty="0"/>
              <a:t>Mjesto za vodilicu određujemo prema veličini lutke i potrebama animacije. Vodilicu je najbolje postaviti na donjem dijelu leđa lutke, u razini kukova i točno na sredini u odnosu na širinu tijela. Stolnu lutku pokrećemo zanošenjem kukova gore - dolje i prema naprijed. Stoga je hod najlakše kontrolirati postavljanjem vodilice na sredini kukova, a ne visoko u leđima ili sredini leđa. Kod sasvim malih lutaka te udaljenosti su male pa pozicija vodilice nije presudna za upravljanje hodom. Također, moramo paziti da vodilicu lijepimo pod kutom od 90 stupnjeva u odnosu na tijelo. Kao i kod vođenja glave, tako i kod vođenja tijela, pozicija vodilice animatoru govori kada lutka stoji uspravno. Ukosimo li ju prema gore, lutka će na sceni cijelo vrijeme imati upravljeno tijelo prema gore i obrnuto – ukosimo li je prema dolje, lutka će biti savinuta. </a:t>
            </a:r>
          </a:p>
        </p:txBody>
      </p:sp>
      <p:pic>
        <p:nvPicPr>
          <p:cNvPr id="3" name="Picture 2" descr="C:\Users\Korisnik\Desktop\fotke predavanja\skica dobra_page-0001.jpg"/>
          <p:cNvPicPr/>
          <p:nvPr/>
        </p:nvPicPr>
        <p:blipFill>
          <a:blip r:embed="rId3"/>
          <a:srcRect/>
          <a:stretch>
            <a:fillRect/>
          </a:stretch>
        </p:blipFill>
        <p:spPr bwMode="auto">
          <a:xfrm>
            <a:off x="5500694" y="1357298"/>
            <a:ext cx="2643206" cy="3714776"/>
          </a:xfrm>
          <a:prstGeom prst="rect">
            <a:avLst/>
          </a:prstGeom>
          <a:noFill/>
          <a:ln w="9525">
            <a:noFill/>
            <a:miter lim="800000"/>
            <a:headEnd/>
            <a:tailEnd/>
          </a:ln>
        </p:spPr>
      </p:pic>
      <p:sp>
        <p:nvSpPr>
          <p:cNvPr id="4" name="Rectangle 3"/>
          <p:cNvSpPr/>
          <p:nvPr/>
        </p:nvSpPr>
        <p:spPr>
          <a:xfrm>
            <a:off x="5500694" y="5367992"/>
            <a:ext cx="2928958" cy="584775"/>
          </a:xfrm>
          <a:prstGeom prst="rect">
            <a:avLst/>
          </a:prstGeom>
        </p:spPr>
        <p:txBody>
          <a:bodyPr wrap="square">
            <a:spAutoFit/>
          </a:bodyPr>
          <a:lstStyle/>
          <a:p>
            <a:r>
              <a:rPr lang="hr-HR" sz="1600" dirty="0"/>
              <a:t>Vodilice stolne lutke pod kutom od 90 stupnjeva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Korisnik\Desktop\fotke predavanja\vodilice_page-0001 - Copy (4).jpg"/>
          <p:cNvPicPr>
            <a:picLocks noChangeAspect="1" noChangeArrowheads="1"/>
          </p:cNvPicPr>
          <p:nvPr/>
        </p:nvPicPr>
        <p:blipFill>
          <a:blip r:embed="rId2"/>
          <a:srcRect/>
          <a:stretch>
            <a:fillRect/>
          </a:stretch>
        </p:blipFill>
        <p:spPr bwMode="auto">
          <a:xfrm>
            <a:off x="214282" y="2143116"/>
            <a:ext cx="2215779" cy="2857520"/>
          </a:xfrm>
          <a:prstGeom prst="rect">
            <a:avLst/>
          </a:prstGeom>
          <a:noFill/>
        </p:spPr>
      </p:pic>
      <p:pic>
        <p:nvPicPr>
          <p:cNvPr id="44035" name="Picture 3" descr="C:\Users\Korisnik\Desktop\fotke predavanja\vodilice2_page-0001 - Copy (3).jpg"/>
          <p:cNvPicPr>
            <a:picLocks noChangeAspect="1" noChangeArrowheads="1"/>
          </p:cNvPicPr>
          <p:nvPr/>
        </p:nvPicPr>
        <p:blipFill>
          <a:blip r:embed="rId3"/>
          <a:srcRect/>
          <a:stretch>
            <a:fillRect/>
          </a:stretch>
        </p:blipFill>
        <p:spPr bwMode="auto">
          <a:xfrm>
            <a:off x="2643174" y="2143116"/>
            <a:ext cx="1890486" cy="2714644"/>
          </a:xfrm>
          <a:prstGeom prst="rect">
            <a:avLst/>
          </a:prstGeom>
          <a:noFill/>
        </p:spPr>
      </p:pic>
      <p:pic>
        <p:nvPicPr>
          <p:cNvPr id="44036" name="Picture 4" descr="C:\Users\Korisnik\Desktop\fotke predavanja\vodilice_page-0001 - Copy (5).jpg"/>
          <p:cNvPicPr>
            <a:picLocks noChangeAspect="1" noChangeArrowheads="1"/>
          </p:cNvPicPr>
          <p:nvPr/>
        </p:nvPicPr>
        <p:blipFill>
          <a:blip r:embed="rId4"/>
          <a:srcRect/>
          <a:stretch>
            <a:fillRect/>
          </a:stretch>
        </p:blipFill>
        <p:spPr bwMode="auto">
          <a:xfrm>
            <a:off x="4786314" y="2214554"/>
            <a:ext cx="1911353" cy="2713769"/>
          </a:xfrm>
          <a:prstGeom prst="rect">
            <a:avLst/>
          </a:prstGeom>
          <a:noFill/>
        </p:spPr>
      </p:pic>
      <p:pic>
        <p:nvPicPr>
          <p:cNvPr id="44037" name="Picture 5" descr="C:\Users\Korisnik\Desktop\fotke predavanja\vodilice2_page-0001 - Copy (4).jpg"/>
          <p:cNvPicPr>
            <a:picLocks noChangeAspect="1" noChangeArrowheads="1"/>
          </p:cNvPicPr>
          <p:nvPr/>
        </p:nvPicPr>
        <p:blipFill>
          <a:blip r:embed="rId5"/>
          <a:srcRect/>
          <a:stretch>
            <a:fillRect/>
          </a:stretch>
        </p:blipFill>
        <p:spPr bwMode="auto">
          <a:xfrm>
            <a:off x="6929454" y="2428868"/>
            <a:ext cx="1955889" cy="2190753"/>
          </a:xfrm>
          <a:prstGeom prst="rect">
            <a:avLst/>
          </a:prstGeom>
          <a:noFill/>
        </p:spPr>
      </p:pic>
      <p:sp>
        <p:nvSpPr>
          <p:cNvPr id="6" name="Rectangle 5"/>
          <p:cNvSpPr/>
          <p:nvPr/>
        </p:nvSpPr>
        <p:spPr>
          <a:xfrm>
            <a:off x="714348" y="4929198"/>
            <a:ext cx="1643074" cy="523220"/>
          </a:xfrm>
          <a:prstGeom prst="rect">
            <a:avLst/>
          </a:prstGeom>
        </p:spPr>
        <p:txBody>
          <a:bodyPr wrap="square">
            <a:spAutoFit/>
          </a:bodyPr>
          <a:lstStyle/>
          <a:p>
            <a:r>
              <a:rPr lang="hr-HR" sz="1400" dirty="0"/>
              <a:t>Vodilica ukošena prema gore</a:t>
            </a:r>
          </a:p>
        </p:txBody>
      </p:sp>
      <p:sp>
        <p:nvSpPr>
          <p:cNvPr id="7" name="Rectangle 6"/>
          <p:cNvSpPr/>
          <p:nvPr/>
        </p:nvSpPr>
        <p:spPr>
          <a:xfrm>
            <a:off x="2824951" y="4929197"/>
            <a:ext cx="1747049" cy="523220"/>
          </a:xfrm>
          <a:prstGeom prst="rect">
            <a:avLst/>
          </a:prstGeom>
        </p:spPr>
        <p:txBody>
          <a:bodyPr wrap="square">
            <a:spAutoFit/>
          </a:bodyPr>
          <a:lstStyle/>
          <a:p>
            <a:r>
              <a:rPr lang="hr-HR" sz="1400" dirty="0"/>
              <a:t>Pozicija u kojoj animator vodi lutku </a:t>
            </a:r>
          </a:p>
        </p:txBody>
      </p:sp>
      <p:sp>
        <p:nvSpPr>
          <p:cNvPr id="8" name="Rectangle 7"/>
          <p:cNvSpPr/>
          <p:nvPr/>
        </p:nvSpPr>
        <p:spPr>
          <a:xfrm>
            <a:off x="4857752" y="4929198"/>
            <a:ext cx="1857388" cy="523220"/>
          </a:xfrm>
          <a:prstGeom prst="rect">
            <a:avLst/>
          </a:prstGeom>
        </p:spPr>
        <p:txBody>
          <a:bodyPr wrap="square">
            <a:spAutoFit/>
          </a:bodyPr>
          <a:lstStyle/>
          <a:p>
            <a:r>
              <a:rPr lang="hr-HR" sz="1400" dirty="0"/>
              <a:t>Vodilica ukošena prema dolje</a:t>
            </a:r>
          </a:p>
        </p:txBody>
      </p:sp>
      <p:sp>
        <p:nvSpPr>
          <p:cNvPr id="9" name="Rectangle 8"/>
          <p:cNvSpPr/>
          <p:nvPr/>
        </p:nvSpPr>
        <p:spPr>
          <a:xfrm>
            <a:off x="7000892" y="4929198"/>
            <a:ext cx="1714512" cy="523220"/>
          </a:xfrm>
          <a:prstGeom prst="rect">
            <a:avLst/>
          </a:prstGeom>
        </p:spPr>
        <p:txBody>
          <a:bodyPr wrap="square">
            <a:spAutoFit/>
          </a:bodyPr>
          <a:lstStyle/>
          <a:p>
            <a:r>
              <a:rPr lang="hr-HR" sz="1400" dirty="0"/>
              <a:t>Pozicija u kojoj animator vodi lutku </a:t>
            </a:r>
          </a:p>
        </p:txBody>
      </p:sp>
      <p:sp>
        <p:nvSpPr>
          <p:cNvPr id="10" name="Rectangle 9"/>
          <p:cNvSpPr/>
          <p:nvPr/>
        </p:nvSpPr>
        <p:spPr>
          <a:xfrm>
            <a:off x="2071670" y="785794"/>
            <a:ext cx="5143535" cy="523220"/>
          </a:xfrm>
          <a:prstGeom prst="rect">
            <a:avLst/>
          </a:prstGeom>
        </p:spPr>
        <p:txBody>
          <a:bodyPr wrap="square">
            <a:spAutoFit/>
          </a:bodyPr>
          <a:lstStyle/>
          <a:p>
            <a:pPr algn="ctr"/>
            <a:r>
              <a:rPr lang="hr-HR" sz="2800" dirty="0"/>
              <a:t>Vodilice u tijelu ukoso postavljene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928670"/>
            <a:ext cx="8501122" cy="1754326"/>
          </a:xfrm>
          <a:prstGeom prst="rect">
            <a:avLst/>
          </a:prstGeom>
        </p:spPr>
        <p:txBody>
          <a:bodyPr wrap="square">
            <a:spAutoFit/>
          </a:bodyPr>
          <a:lstStyle/>
          <a:p>
            <a:pPr algn="just"/>
            <a:r>
              <a:rPr lang="hr-HR" dirty="0"/>
              <a:t>Radimo li glavice i tijela lutaka od stiropora i spužve, tipl/vodilicu moramo zalijepiti na širu drvenu pločicu koju zatim ugrađujemo u glavu ili tijelo. </a:t>
            </a:r>
          </a:p>
          <a:p>
            <a:pPr algn="just"/>
            <a:r>
              <a:rPr lang="hr-HR" dirty="0"/>
              <a:t>Pločicu bušimo po sredini svrdlom promjera tipla. Tipl lijepimo ljepilom za drvo. Nakon sušenja ugrađujemo u glavu ili tijelo. Ovo pojačanje služi tome da se vodilica ne odlijepi lako. Imamo li malu površinu lijepljenja, vrlo brzo će ljepilo na spoju vodilice i tijela oslabiti, a vodilica otpasti. </a:t>
            </a:r>
          </a:p>
        </p:txBody>
      </p:sp>
      <p:pic>
        <p:nvPicPr>
          <p:cNvPr id="43010" name="Picture 2" descr="C:\Users\Korisnik\Desktop\fotke predavanja\vodilice_page-0001 - Copy (2).jpg"/>
          <p:cNvPicPr>
            <a:picLocks noChangeAspect="1" noChangeArrowheads="1"/>
          </p:cNvPicPr>
          <p:nvPr/>
        </p:nvPicPr>
        <p:blipFill>
          <a:blip r:embed="rId2"/>
          <a:srcRect/>
          <a:stretch>
            <a:fillRect/>
          </a:stretch>
        </p:blipFill>
        <p:spPr bwMode="auto">
          <a:xfrm>
            <a:off x="571472" y="3143248"/>
            <a:ext cx="2682875" cy="2640013"/>
          </a:xfrm>
          <a:prstGeom prst="rect">
            <a:avLst/>
          </a:prstGeom>
          <a:noFill/>
        </p:spPr>
      </p:pic>
      <p:pic>
        <p:nvPicPr>
          <p:cNvPr id="43011" name="Picture 3" descr="C:\Users\Korisnik\Desktop\fotke predavanja\vodilice_page-0001 - Copy (3).jpg"/>
          <p:cNvPicPr>
            <a:picLocks noChangeAspect="1" noChangeArrowheads="1"/>
          </p:cNvPicPr>
          <p:nvPr/>
        </p:nvPicPr>
        <p:blipFill>
          <a:blip r:embed="rId3"/>
          <a:srcRect/>
          <a:stretch>
            <a:fillRect/>
          </a:stretch>
        </p:blipFill>
        <p:spPr bwMode="auto">
          <a:xfrm>
            <a:off x="3714744" y="3286124"/>
            <a:ext cx="4857784" cy="235745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500043"/>
            <a:ext cx="8358246" cy="4524315"/>
          </a:xfrm>
          <a:prstGeom prst="rect">
            <a:avLst/>
          </a:prstGeom>
        </p:spPr>
        <p:txBody>
          <a:bodyPr wrap="square">
            <a:spAutoFit/>
          </a:bodyPr>
          <a:lstStyle/>
          <a:p>
            <a:pPr algn="just"/>
            <a:r>
              <a:rPr lang="hr-HR" dirty="0"/>
              <a:t>Dužinu vodilice određujemo prema širini dlana animatora. Isuviše dugačke vodilice nemaju nikakvu praktičnu funkciju, a vizualno nagrđuju likovnost lutke, pogotovo kad se lutka u odnosu na publiku postavlja bočno. </a:t>
            </a:r>
          </a:p>
          <a:p>
            <a:pPr algn="just"/>
            <a:r>
              <a:rPr lang="hr-HR" dirty="0"/>
              <a:t>Vodilica u glavi ne bi trebala biti ni pretanka niti predebela. Zato nećemo odabirati tipl promjera manji od osam milimetara, niti ćemo u male glavice stavljati tipl od 1,2 cm. Tanke vodilice nisu spretne za animaciju, a mogu lako i puknuti. Debele će, pak, biti vizualno nametljive. </a:t>
            </a:r>
          </a:p>
          <a:p>
            <a:pPr algn="just"/>
            <a:r>
              <a:rPr lang="hr-HR" dirty="0"/>
              <a:t>Vodilice se mogu presvući crnom tkaninom. Tako će se manje klizati u rukama animatora i bit će manje vidljive ako je to potrebno za izvedbu. Kraj svake vodilice zaobljujemo kako bi bila podatnija ruci animatora. </a:t>
            </a:r>
          </a:p>
          <a:p>
            <a:pPr algn="just"/>
            <a:r>
              <a:rPr lang="hr-HR" dirty="0"/>
              <a:t>Vodilice na stolnoj lutki mogu biti i duže od širine dlana ako to zahtijevaju specifični pokreti lutke ili pozicija scenografije na kojoj animiramo lutku. </a:t>
            </a:r>
          </a:p>
          <a:p>
            <a:pPr algn="just"/>
            <a:r>
              <a:rPr lang="hr-HR" dirty="0"/>
              <a:t>Vodilice ruku postavljaju se ukoso na podlakticu tako da vizualno ne remete izgled lutke kada su ruke pružene uz tijelo i mirne. Na taj je način i manje vidljiva ruka animatora prilikom upravljanja rukama lutke.</a:t>
            </a:r>
          </a:p>
          <a:p>
            <a:endParaRPr lang="hr-H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Korisnik\Desktop\fotke predavanja\125167062_386105236151900_4709929289650810224_n.jpg"/>
          <p:cNvPicPr/>
          <p:nvPr/>
        </p:nvPicPr>
        <p:blipFill>
          <a:blip r:embed="rId2"/>
          <a:srcRect/>
          <a:stretch>
            <a:fillRect/>
          </a:stretch>
        </p:blipFill>
        <p:spPr bwMode="auto">
          <a:xfrm>
            <a:off x="785786" y="500042"/>
            <a:ext cx="3857652" cy="5143536"/>
          </a:xfrm>
          <a:prstGeom prst="rect">
            <a:avLst/>
          </a:prstGeom>
          <a:noFill/>
          <a:ln w="9525">
            <a:noFill/>
            <a:miter lim="800000"/>
            <a:headEnd/>
            <a:tailEnd/>
          </a:ln>
        </p:spPr>
      </p:pic>
      <p:pic>
        <p:nvPicPr>
          <p:cNvPr id="3" name="Picture 2" descr="C:\Users\Korisnik\Desktop\fotke predavanja\CIMG0389.JPG"/>
          <p:cNvPicPr/>
          <p:nvPr/>
        </p:nvPicPr>
        <p:blipFill>
          <a:blip r:embed="rId3" cstate="print"/>
          <a:srcRect/>
          <a:stretch>
            <a:fillRect/>
          </a:stretch>
        </p:blipFill>
        <p:spPr bwMode="auto">
          <a:xfrm>
            <a:off x="5286380" y="571480"/>
            <a:ext cx="3000396" cy="5143536"/>
          </a:xfrm>
          <a:prstGeom prst="rect">
            <a:avLst/>
          </a:prstGeom>
          <a:noFill/>
          <a:ln w="9525">
            <a:noFill/>
            <a:miter lim="800000"/>
            <a:headEnd/>
            <a:tailEnd/>
          </a:ln>
        </p:spPr>
      </p:pic>
      <p:sp>
        <p:nvSpPr>
          <p:cNvPr id="4" name="Rectangle 3"/>
          <p:cNvSpPr/>
          <p:nvPr/>
        </p:nvSpPr>
        <p:spPr>
          <a:xfrm>
            <a:off x="857224" y="5786454"/>
            <a:ext cx="3857652" cy="584775"/>
          </a:xfrm>
          <a:prstGeom prst="rect">
            <a:avLst/>
          </a:prstGeom>
        </p:spPr>
        <p:txBody>
          <a:bodyPr wrap="square">
            <a:spAutoFit/>
          </a:bodyPr>
          <a:lstStyle/>
          <a:p>
            <a:r>
              <a:rPr lang="hr-HR" sz="1600" dirty="0"/>
              <a:t>Stolne lutke od spužve bez drvene konstrukcije, Hanna Ciganova</a:t>
            </a:r>
            <a:r>
              <a:rPr lang="hr-HR" sz="1600" i="1" dirty="0"/>
              <a:t>, Oluja</a:t>
            </a:r>
            <a:r>
              <a:rPr lang="hr-HR" sz="1600" dirty="0"/>
              <a:t>, 2014.   </a:t>
            </a:r>
          </a:p>
        </p:txBody>
      </p:sp>
      <p:sp>
        <p:nvSpPr>
          <p:cNvPr id="5" name="Rectangle 4"/>
          <p:cNvSpPr/>
          <p:nvPr/>
        </p:nvSpPr>
        <p:spPr>
          <a:xfrm>
            <a:off x="5357818" y="5929330"/>
            <a:ext cx="2857520" cy="369332"/>
          </a:xfrm>
          <a:prstGeom prst="rect">
            <a:avLst/>
          </a:prstGeom>
        </p:spPr>
        <p:txBody>
          <a:bodyPr wrap="square">
            <a:spAutoFit/>
          </a:bodyPr>
          <a:lstStyle/>
          <a:p>
            <a:r>
              <a:rPr lang="hr-HR" dirty="0"/>
              <a:t> </a:t>
            </a:r>
            <a:r>
              <a:rPr lang="hr-HR" sz="1600" dirty="0"/>
              <a:t>Vodilica u tijelu stolne lutke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4071942"/>
            <a:ext cx="4214842" cy="338554"/>
          </a:xfrm>
          <a:prstGeom prst="rect">
            <a:avLst/>
          </a:prstGeom>
        </p:spPr>
        <p:txBody>
          <a:bodyPr wrap="square">
            <a:spAutoFit/>
          </a:bodyPr>
          <a:lstStyle/>
          <a:p>
            <a:r>
              <a:rPr lang="hr-HR" sz="1600" dirty="0"/>
              <a:t>Stolna lutka, Martina Finorová, </a:t>
            </a:r>
            <a:r>
              <a:rPr lang="hr-HR" sz="1600" i="1" dirty="0"/>
              <a:t>Palčica</a:t>
            </a:r>
          </a:p>
        </p:txBody>
      </p:sp>
      <p:pic>
        <p:nvPicPr>
          <p:cNvPr id="4" name="Picture 3" descr="C:\Users\Korisnik\Desktop\fotke predavanja\x_Palcica_SLK1.jpg"/>
          <p:cNvPicPr/>
          <p:nvPr/>
        </p:nvPicPr>
        <p:blipFill>
          <a:blip r:embed="rId2"/>
          <a:srcRect/>
          <a:stretch>
            <a:fillRect/>
          </a:stretch>
        </p:blipFill>
        <p:spPr bwMode="auto">
          <a:xfrm>
            <a:off x="285720" y="214290"/>
            <a:ext cx="4714908" cy="3714776"/>
          </a:xfrm>
          <a:prstGeom prst="rect">
            <a:avLst/>
          </a:prstGeom>
          <a:noFill/>
          <a:ln w="9525">
            <a:noFill/>
            <a:miter lim="800000"/>
            <a:headEnd/>
            <a:tailEnd/>
          </a:ln>
        </p:spPr>
      </p:pic>
      <p:pic>
        <p:nvPicPr>
          <p:cNvPr id="5" name="Picture 4" descr="C:\Users\Korisnik\Desktop\fotke predavanja\dkos_gulliverova_putovanja_044.jpg"/>
          <p:cNvPicPr/>
          <p:nvPr/>
        </p:nvPicPr>
        <p:blipFill>
          <a:blip r:embed="rId3"/>
          <a:srcRect/>
          <a:stretch>
            <a:fillRect/>
          </a:stretch>
        </p:blipFill>
        <p:spPr bwMode="auto">
          <a:xfrm>
            <a:off x="5286380" y="1071546"/>
            <a:ext cx="3500462" cy="4857784"/>
          </a:xfrm>
          <a:prstGeom prst="rect">
            <a:avLst/>
          </a:prstGeom>
          <a:noFill/>
          <a:ln w="9525">
            <a:noFill/>
            <a:miter lim="800000"/>
            <a:headEnd/>
            <a:tailEnd/>
          </a:ln>
        </p:spPr>
      </p:pic>
      <p:sp>
        <p:nvSpPr>
          <p:cNvPr id="6" name="Rectangle 5"/>
          <p:cNvSpPr/>
          <p:nvPr/>
        </p:nvSpPr>
        <p:spPr>
          <a:xfrm>
            <a:off x="5286380" y="6072206"/>
            <a:ext cx="3857620" cy="584775"/>
          </a:xfrm>
          <a:prstGeom prst="rect">
            <a:avLst/>
          </a:prstGeom>
        </p:spPr>
        <p:txBody>
          <a:bodyPr wrap="square">
            <a:spAutoFit/>
          </a:bodyPr>
          <a:lstStyle/>
          <a:p>
            <a:r>
              <a:rPr lang="hr-HR" sz="1600" dirty="0"/>
              <a:t>Minijaturna stolna lutka, Ria Trdin, </a:t>
            </a:r>
            <a:r>
              <a:rPr lang="hr-HR" sz="1600" i="1" dirty="0" err="1"/>
              <a:t>Guliverova</a:t>
            </a:r>
            <a:r>
              <a:rPr lang="hr-HR" sz="1600" i="1" dirty="0"/>
              <a:t> putovanja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14290"/>
            <a:ext cx="8286808" cy="6534746"/>
          </a:xfrm>
          <a:prstGeom prst="rect">
            <a:avLst/>
          </a:prstGeom>
        </p:spPr>
        <p:txBody>
          <a:bodyPr wrap="square">
            <a:spAutoFit/>
          </a:bodyPr>
          <a:lstStyle/>
          <a:p>
            <a:pPr>
              <a:buNone/>
            </a:pPr>
            <a:r>
              <a:rPr lang="hr-HR" b="1" dirty="0"/>
              <a:t>Zadatak:</a:t>
            </a:r>
          </a:p>
          <a:p>
            <a:pPr>
              <a:buNone/>
            </a:pPr>
            <a:r>
              <a:rPr lang="hr-HR" dirty="0"/>
              <a:t>- izradite idejnu i tehničku skicu stolne lutke u profilu i en face u omjeru 1:1, visine do 60 cm</a:t>
            </a:r>
          </a:p>
          <a:p>
            <a:pPr>
              <a:buFontTx/>
              <a:buChar char="-"/>
            </a:pPr>
            <a:r>
              <a:rPr lang="hr-HR" dirty="0"/>
              <a:t>¸modelirajte glavu, dlanove i stopala lutke od spužve ili stiropora koristeći skalpele, škare, brusni papir i električnu brusilicu</a:t>
            </a:r>
          </a:p>
          <a:p>
            <a:pPr>
              <a:buFontTx/>
              <a:buChar char="-"/>
            </a:pPr>
            <a:r>
              <a:rPr lang="hr-HR" dirty="0"/>
              <a:t> izradite konstrukciju nogu i ruku lutke od drvenih daščica</a:t>
            </a:r>
          </a:p>
          <a:p>
            <a:pPr>
              <a:buFontTx/>
              <a:buChar char="-"/>
            </a:pPr>
            <a:r>
              <a:rPr lang="hr-HR" dirty="0"/>
              <a:t> modelirajte trup lutke od stiropora ili spužve</a:t>
            </a:r>
          </a:p>
          <a:p>
            <a:pPr>
              <a:buFontTx/>
              <a:buChar char="-"/>
            </a:pPr>
            <a:r>
              <a:rPr lang="hr-HR" dirty="0"/>
              <a:t> stiropor kaširajte, a spužvu presvucite tkaninom</a:t>
            </a:r>
          </a:p>
          <a:p>
            <a:pPr>
              <a:buFontTx/>
              <a:buChar char="-"/>
            </a:pPr>
            <a:r>
              <a:rPr lang="hr-HR" dirty="0"/>
              <a:t> zalijepite vodilice u glavu, trup i ruke</a:t>
            </a:r>
          </a:p>
          <a:p>
            <a:pPr>
              <a:buFontTx/>
              <a:buChar char="-"/>
            </a:pPr>
            <a:r>
              <a:rPr lang="hr-HR" dirty="0"/>
              <a:t> spojite dijelove lutke povezivanjem i lijepljenjem</a:t>
            </a:r>
          </a:p>
          <a:p>
            <a:pPr>
              <a:buFontTx/>
              <a:buChar char="-"/>
            </a:pPr>
            <a:r>
              <a:rPr lang="hr-HR" dirty="0"/>
              <a:t> lutku obojite sjenčanjem akrilnom bojom</a:t>
            </a:r>
          </a:p>
          <a:p>
            <a:pPr>
              <a:buFontTx/>
              <a:buChar char="-"/>
            </a:pPr>
            <a:r>
              <a:rPr lang="hr-HR" dirty="0"/>
              <a:t> iskrojite i sašijte kostim lutke</a:t>
            </a:r>
          </a:p>
          <a:p>
            <a:pPr>
              <a:buFontTx/>
              <a:buChar char="-"/>
            </a:pPr>
            <a:r>
              <a:rPr lang="hr-HR" dirty="0"/>
              <a:t> dodajte detalje (kosa, kostimografski detalji...)</a:t>
            </a:r>
          </a:p>
          <a:p>
            <a:pPr>
              <a:buFontTx/>
              <a:buChar char="-"/>
            </a:pPr>
            <a:endParaRPr lang="hr-HR" dirty="0"/>
          </a:p>
          <a:p>
            <a:pPr>
              <a:buNone/>
            </a:pPr>
            <a:r>
              <a:rPr lang="hr-HR" b="1" dirty="0"/>
              <a:t>Materijali i alati:</a:t>
            </a:r>
          </a:p>
          <a:p>
            <a:pPr>
              <a:buNone/>
            </a:pPr>
            <a:r>
              <a:rPr lang="hr-HR" dirty="0"/>
              <a:t>- papiri, olovke i boje</a:t>
            </a:r>
          </a:p>
          <a:p>
            <a:pPr>
              <a:buNone/>
            </a:pPr>
            <a:r>
              <a:rPr lang="hr-HR" dirty="0"/>
              <a:t>- spužva različitih debljina, stiropor, skalpeli, škare, ljepilo za drvo, univerzalno ljepilo, drvene daščice 2,5 x1,5 cm, drveni tiplovi 1 m, užad, tapetarske trake, deblja žica</a:t>
            </a:r>
          </a:p>
          <a:p>
            <a:pPr>
              <a:buFontTx/>
              <a:buChar char="-"/>
            </a:pPr>
            <a:r>
              <a:rPr lang="hr-HR" dirty="0"/>
              <a:t> električna brusilica s nastavcima, brusni papir, bušilica, svrdla za drvo i metal</a:t>
            </a:r>
          </a:p>
          <a:p>
            <a:pPr>
              <a:buFontTx/>
              <a:buChar char="-"/>
            </a:pPr>
            <a:r>
              <a:rPr lang="hr-HR" dirty="0"/>
              <a:t> akrilne boje, olovke u boji, flomasteri, kistovi</a:t>
            </a:r>
          </a:p>
          <a:p>
            <a:pPr>
              <a:buFontTx/>
              <a:buChar char="-"/>
            </a:pPr>
            <a:r>
              <a:rPr lang="hr-HR" dirty="0"/>
              <a:t> tkanina, kreda za ocrtavanje, pribadače, konac, igla, šivaći stroj</a:t>
            </a:r>
          </a:p>
          <a:p>
            <a:pPr>
              <a:buFontTx/>
              <a:buChar char="-"/>
            </a:pPr>
            <a:r>
              <a:rPr lang="hr-HR" dirty="0"/>
              <a:t> pištolj za vruće ljepilo</a:t>
            </a:r>
          </a:p>
          <a:p>
            <a:pPr>
              <a:buFontTx/>
              <a:buChar char="-"/>
            </a:pPr>
            <a:r>
              <a:rPr lang="hr-HR" dirty="0"/>
              <a:t> vunice, umjetno krzno, trake, dugmad...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Korisnik\Desktop\fotke predavanja\250619apokalipsakazaliste6.jpg"/>
          <p:cNvPicPr>
            <a:picLocks noChangeAspect="1" noChangeArrowheads="1"/>
          </p:cNvPicPr>
          <p:nvPr/>
        </p:nvPicPr>
        <p:blipFill>
          <a:blip r:embed="rId2"/>
          <a:srcRect/>
          <a:stretch>
            <a:fillRect/>
          </a:stretch>
        </p:blipFill>
        <p:spPr bwMode="auto">
          <a:xfrm>
            <a:off x="1214414" y="857233"/>
            <a:ext cx="6715172" cy="4555260"/>
          </a:xfrm>
          <a:prstGeom prst="rect">
            <a:avLst/>
          </a:prstGeom>
          <a:noFill/>
        </p:spPr>
      </p:pic>
      <p:sp>
        <p:nvSpPr>
          <p:cNvPr id="3" name="Rectangle 2"/>
          <p:cNvSpPr/>
          <p:nvPr/>
        </p:nvSpPr>
        <p:spPr>
          <a:xfrm>
            <a:off x="1285852" y="5691157"/>
            <a:ext cx="6643734" cy="338554"/>
          </a:xfrm>
          <a:prstGeom prst="rect">
            <a:avLst/>
          </a:prstGeom>
        </p:spPr>
        <p:txBody>
          <a:bodyPr wrap="square">
            <a:spAutoFit/>
          </a:bodyPr>
          <a:lstStyle/>
          <a:p>
            <a:r>
              <a:rPr lang="hr-HR" sz="1600" dirty="0"/>
              <a:t>Stolne lutke od spužve, Krešimir Tomac, „Apokalipsa“, ispitna produkcija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Korisnik\Desktop\fotke predavanja\IMG-1501.jpg"/>
          <p:cNvPicPr/>
          <p:nvPr/>
        </p:nvPicPr>
        <p:blipFill>
          <a:blip r:embed="rId2" cstate="print"/>
          <a:srcRect/>
          <a:stretch>
            <a:fillRect/>
          </a:stretch>
        </p:blipFill>
        <p:spPr bwMode="auto">
          <a:xfrm>
            <a:off x="4786314" y="1285860"/>
            <a:ext cx="2928958" cy="4429156"/>
          </a:xfrm>
          <a:prstGeom prst="rect">
            <a:avLst/>
          </a:prstGeom>
          <a:noFill/>
          <a:ln w="9525">
            <a:noFill/>
            <a:miter lim="800000"/>
            <a:headEnd/>
            <a:tailEnd/>
          </a:ln>
        </p:spPr>
      </p:pic>
      <p:sp>
        <p:nvSpPr>
          <p:cNvPr id="6" name="Rectangle 5"/>
          <p:cNvSpPr/>
          <p:nvPr/>
        </p:nvSpPr>
        <p:spPr>
          <a:xfrm>
            <a:off x="1214414" y="5857892"/>
            <a:ext cx="3071834" cy="584775"/>
          </a:xfrm>
          <a:prstGeom prst="rect">
            <a:avLst/>
          </a:prstGeom>
        </p:spPr>
        <p:txBody>
          <a:bodyPr wrap="square">
            <a:spAutoFit/>
          </a:bodyPr>
          <a:lstStyle/>
          <a:p>
            <a:r>
              <a:rPr lang="hr-HR" sz="1600" dirty="0"/>
              <a:t>Stolna lutka, Adam Skendžić,  Lutkarska tehnologija</a:t>
            </a:r>
          </a:p>
        </p:txBody>
      </p:sp>
      <p:sp>
        <p:nvSpPr>
          <p:cNvPr id="7" name="Rectangle 6"/>
          <p:cNvSpPr/>
          <p:nvPr/>
        </p:nvSpPr>
        <p:spPr>
          <a:xfrm>
            <a:off x="4786314" y="5857892"/>
            <a:ext cx="3071834" cy="584775"/>
          </a:xfrm>
          <a:prstGeom prst="rect">
            <a:avLst/>
          </a:prstGeom>
        </p:spPr>
        <p:txBody>
          <a:bodyPr wrap="square">
            <a:spAutoFit/>
          </a:bodyPr>
          <a:lstStyle/>
          <a:p>
            <a:r>
              <a:rPr lang="hr-HR" sz="1600" dirty="0"/>
              <a:t>Stolna lutka, Sara Baričević, Oblikovanje i tehnologija lutke 2</a:t>
            </a:r>
          </a:p>
        </p:txBody>
      </p:sp>
      <p:pic>
        <p:nvPicPr>
          <p:cNvPr id="8" name="Picture 7" descr="C:\Documents and Settings\Ria\My Documents\studenti adam\296383_2273659131192_804580_n.jpg"/>
          <p:cNvPicPr/>
          <p:nvPr/>
        </p:nvPicPr>
        <p:blipFill>
          <a:blip r:embed="rId3" cstate="print"/>
          <a:srcRect t="11012" r="9849"/>
          <a:stretch>
            <a:fillRect/>
          </a:stretch>
        </p:blipFill>
        <p:spPr bwMode="auto">
          <a:xfrm>
            <a:off x="1142976" y="1285860"/>
            <a:ext cx="3143272" cy="4429156"/>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Korisnik\Desktop\fotke predavanja\69830044_437513467115606_3104052789865611264_n.jpg"/>
          <p:cNvPicPr/>
          <p:nvPr/>
        </p:nvPicPr>
        <p:blipFill>
          <a:blip r:embed="rId2"/>
          <a:srcRect/>
          <a:stretch>
            <a:fillRect/>
          </a:stretch>
        </p:blipFill>
        <p:spPr bwMode="auto">
          <a:xfrm>
            <a:off x="642910" y="1357298"/>
            <a:ext cx="3786214" cy="3714776"/>
          </a:xfrm>
          <a:prstGeom prst="rect">
            <a:avLst/>
          </a:prstGeom>
          <a:noFill/>
          <a:ln w="9525">
            <a:noFill/>
            <a:miter lim="800000"/>
            <a:headEnd/>
            <a:tailEnd/>
          </a:ln>
        </p:spPr>
      </p:pic>
      <p:pic>
        <p:nvPicPr>
          <p:cNvPr id="3" name="Picture 2" descr="C:\Users\Korisnik\Desktop\fotke predavanja\70376526_1061904530680625_7912170683763785728_n.jpg"/>
          <p:cNvPicPr/>
          <p:nvPr/>
        </p:nvPicPr>
        <p:blipFill>
          <a:blip r:embed="rId3"/>
          <a:srcRect/>
          <a:stretch>
            <a:fillRect/>
          </a:stretch>
        </p:blipFill>
        <p:spPr bwMode="auto">
          <a:xfrm>
            <a:off x="4714876" y="1357298"/>
            <a:ext cx="3786214" cy="3714776"/>
          </a:xfrm>
          <a:prstGeom prst="rect">
            <a:avLst/>
          </a:prstGeom>
          <a:noFill/>
          <a:ln w="9525">
            <a:noFill/>
            <a:miter lim="800000"/>
            <a:headEnd/>
            <a:tailEnd/>
          </a:ln>
        </p:spPr>
      </p:pic>
      <p:sp>
        <p:nvSpPr>
          <p:cNvPr id="4" name="Rectangle 3"/>
          <p:cNvSpPr/>
          <p:nvPr/>
        </p:nvSpPr>
        <p:spPr>
          <a:xfrm>
            <a:off x="714348" y="5572140"/>
            <a:ext cx="7715304" cy="338554"/>
          </a:xfrm>
          <a:prstGeom prst="rect">
            <a:avLst/>
          </a:prstGeom>
        </p:spPr>
        <p:txBody>
          <a:bodyPr wrap="square">
            <a:spAutoFit/>
          </a:bodyPr>
          <a:lstStyle/>
          <a:p>
            <a:r>
              <a:rPr lang="hr-HR" sz="1600" dirty="0"/>
              <a:t>Idejne skice za stolne lutke, Ena Eklić, „Patka slatka i smrt mala prut“, završni rad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orisnik\Desktop\fotke predavanja\IMG-1513.jpg"/>
          <p:cNvPicPr/>
          <p:nvPr/>
        </p:nvPicPr>
        <p:blipFill>
          <a:blip r:embed="rId2" cstate="print"/>
          <a:srcRect/>
          <a:stretch>
            <a:fillRect/>
          </a:stretch>
        </p:blipFill>
        <p:spPr bwMode="auto">
          <a:xfrm>
            <a:off x="928662" y="357166"/>
            <a:ext cx="2928958" cy="5500726"/>
          </a:xfrm>
          <a:prstGeom prst="rect">
            <a:avLst/>
          </a:prstGeom>
          <a:noFill/>
          <a:ln w="9525">
            <a:noFill/>
            <a:miter lim="800000"/>
            <a:headEnd/>
            <a:tailEnd/>
          </a:ln>
        </p:spPr>
      </p:pic>
      <p:pic>
        <p:nvPicPr>
          <p:cNvPr id="4" name="Picture 3" descr="C:\Users\Korisnik\Desktop\fotke predavanja\bruna.jpg"/>
          <p:cNvPicPr/>
          <p:nvPr/>
        </p:nvPicPr>
        <p:blipFill>
          <a:blip r:embed="rId3" cstate="print"/>
          <a:srcRect/>
          <a:stretch>
            <a:fillRect/>
          </a:stretch>
        </p:blipFill>
        <p:spPr bwMode="auto">
          <a:xfrm>
            <a:off x="4429124" y="428604"/>
            <a:ext cx="3714776" cy="5357850"/>
          </a:xfrm>
          <a:prstGeom prst="rect">
            <a:avLst/>
          </a:prstGeom>
          <a:noFill/>
          <a:ln w="9525">
            <a:noFill/>
            <a:miter lim="800000"/>
            <a:headEnd/>
            <a:tailEnd/>
          </a:ln>
        </p:spPr>
      </p:pic>
      <p:sp>
        <p:nvSpPr>
          <p:cNvPr id="5" name="Rectangle 4"/>
          <p:cNvSpPr/>
          <p:nvPr/>
        </p:nvSpPr>
        <p:spPr>
          <a:xfrm>
            <a:off x="928662" y="6000767"/>
            <a:ext cx="3143272" cy="584775"/>
          </a:xfrm>
          <a:prstGeom prst="rect">
            <a:avLst/>
          </a:prstGeom>
        </p:spPr>
        <p:txBody>
          <a:bodyPr wrap="square">
            <a:spAutoFit/>
          </a:bodyPr>
          <a:lstStyle/>
          <a:p>
            <a:r>
              <a:rPr lang="hr-HR" sz="1600" dirty="0"/>
              <a:t>Stolna lutka, Mario Tomašević, Oblikovanje i tehnologija lutke 2</a:t>
            </a:r>
          </a:p>
        </p:txBody>
      </p:sp>
      <p:sp>
        <p:nvSpPr>
          <p:cNvPr id="6" name="Rectangle 5"/>
          <p:cNvSpPr/>
          <p:nvPr/>
        </p:nvSpPr>
        <p:spPr>
          <a:xfrm>
            <a:off x="4357686" y="6000768"/>
            <a:ext cx="3929090" cy="584775"/>
          </a:xfrm>
          <a:prstGeom prst="rect">
            <a:avLst/>
          </a:prstGeom>
        </p:spPr>
        <p:txBody>
          <a:bodyPr wrap="square">
            <a:spAutoFit/>
          </a:bodyPr>
          <a:lstStyle/>
          <a:p>
            <a:r>
              <a:rPr lang="hr-HR" sz="1600" dirty="0"/>
              <a:t>Stolna lutka, Bruna Nakić, Oblikovanje i tehnologija lutke 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tvorena 14. Međunarodna revija lutkarstva – Lutkokaz: Virovitica na  nekoliko dana postaje središte lutkarske umjetnosti - www.icv.hr"/>
          <p:cNvPicPr/>
          <p:nvPr/>
        </p:nvPicPr>
        <p:blipFill>
          <a:blip r:embed="rId2"/>
          <a:srcRect/>
          <a:stretch>
            <a:fillRect/>
          </a:stretch>
        </p:blipFill>
        <p:spPr bwMode="auto">
          <a:xfrm>
            <a:off x="1214414" y="642918"/>
            <a:ext cx="6786610" cy="5286412"/>
          </a:xfrm>
          <a:prstGeom prst="rect">
            <a:avLst/>
          </a:prstGeom>
          <a:noFill/>
          <a:ln w="9525">
            <a:noFill/>
            <a:miter lim="800000"/>
            <a:headEnd/>
            <a:tailEnd/>
          </a:ln>
        </p:spPr>
      </p:pic>
      <p:sp>
        <p:nvSpPr>
          <p:cNvPr id="3" name="Rectangle 2"/>
          <p:cNvSpPr/>
          <p:nvPr/>
        </p:nvSpPr>
        <p:spPr>
          <a:xfrm>
            <a:off x="2143108" y="6072206"/>
            <a:ext cx="4857784" cy="830997"/>
          </a:xfrm>
          <a:prstGeom prst="rect">
            <a:avLst/>
          </a:prstGeom>
        </p:spPr>
        <p:txBody>
          <a:bodyPr wrap="square">
            <a:spAutoFit/>
          </a:bodyPr>
          <a:lstStyle/>
          <a:p>
            <a:r>
              <a:rPr lang="hr-HR" sz="1600" dirty="0"/>
              <a:t>Izložba lutaka studenata Odsjeka za kreativne tehnologije,  AUKOS, Lutkokaz 2024., Virovitica</a:t>
            </a:r>
          </a:p>
          <a:p>
            <a:endParaRPr lang="hr-HR" sz="1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8715436" cy="5924699"/>
          </a:xfrm>
          <a:prstGeom prst="rect">
            <a:avLst/>
          </a:prstGeom>
        </p:spPr>
        <p:txBody>
          <a:bodyPr wrap="square">
            <a:spAutoFit/>
          </a:bodyPr>
          <a:lstStyle/>
          <a:p>
            <a:pPr lvl="0" fontAlgn="base">
              <a:spcBef>
                <a:spcPct val="0"/>
              </a:spcBef>
              <a:spcAft>
                <a:spcPct val="0"/>
              </a:spcAft>
            </a:pPr>
            <a:r>
              <a:rPr lang="hr-HR" sz="2800" dirty="0">
                <a:ea typeface="Times New Roman" pitchFamily="18" charset="0"/>
                <a:cs typeface="Times New Roman" pitchFamily="18" charset="0"/>
              </a:rPr>
              <a:t>Literatura:</a:t>
            </a:r>
            <a:endParaRPr lang="hr-HR" sz="2800" dirty="0">
              <a:cs typeface="Arial" pitchFamily="34" charset="0"/>
            </a:endParaRPr>
          </a:p>
          <a:p>
            <a:pPr lvl="0" algn="just" eaLnBrk="0" fontAlgn="base" hangingPunct="0">
              <a:lnSpc>
                <a:spcPct val="150000"/>
              </a:lnSpc>
              <a:spcBef>
                <a:spcPct val="0"/>
              </a:spcBef>
              <a:spcAft>
                <a:spcPct val="0"/>
              </a:spcAft>
            </a:pPr>
            <a:r>
              <a:rPr lang="hr-HR" dirty="0">
                <a:ea typeface="Times New Roman" pitchFamily="18" charset="0"/>
                <a:cs typeface="Times New Roman" pitchFamily="18" charset="0"/>
              </a:rPr>
              <a:t>Itten, Johannes. (1973). </a:t>
            </a:r>
            <a:r>
              <a:rPr lang="hr-HR" i="1" dirty="0">
                <a:ea typeface="Times New Roman" pitchFamily="18" charset="0"/>
                <a:cs typeface="Times New Roman" pitchFamily="18" charset="0"/>
              </a:rPr>
              <a:t>Umjetnost boje</a:t>
            </a:r>
            <a:r>
              <a:rPr lang="hr-HR" dirty="0">
                <a:ea typeface="Times New Roman" pitchFamily="18" charset="0"/>
                <a:cs typeface="Times New Roman" pitchFamily="18" charset="0"/>
              </a:rPr>
              <a:t>. Priručnik Umjetničke akademije u Beogradu. </a:t>
            </a:r>
            <a:endParaRPr lang="hr-HR" dirty="0">
              <a:cs typeface="Arial" pitchFamily="34" charset="0"/>
            </a:endParaRPr>
          </a:p>
          <a:p>
            <a:pPr lvl="0" algn="just" eaLnBrk="0" fontAlgn="base" hangingPunct="0">
              <a:lnSpc>
                <a:spcPct val="150000"/>
              </a:lnSpc>
              <a:spcBef>
                <a:spcPct val="0"/>
              </a:spcBef>
              <a:spcAft>
                <a:spcPct val="0"/>
              </a:spcAft>
            </a:pPr>
            <a:r>
              <a:rPr lang="hr-HR" dirty="0">
                <a:ea typeface="Times New Roman" pitchFamily="18" charset="0"/>
                <a:cs typeface="Times New Roman" pitchFamily="18" charset="0"/>
              </a:rPr>
              <a:t>Jurkovski, Henrik. Teorija lutkarstva.Beograd:Altera, 2007.</a:t>
            </a:r>
            <a:endParaRPr lang="hr-HR" dirty="0">
              <a:cs typeface="Arial" pitchFamily="34" charset="0"/>
            </a:endParaRPr>
          </a:p>
          <a:p>
            <a:pPr lvl="0" algn="just" eaLnBrk="0" fontAlgn="base" hangingPunct="0">
              <a:lnSpc>
                <a:spcPct val="150000"/>
              </a:lnSpc>
              <a:spcBef>
                <a:spcPct val="0"/>
              </a:spcBef>
              <a:spcAft>
                <a:spcPct val="0"/>
              </a:spcAft>
            </a:pPr>
            <a:r>
              <a:rPr lang="hr-HR" dirty="0">
                <a:ea typeface="Times New Roman" pitchFamily="18" charset="0"/>
                <a:cs typeface="Times New Roman" pitchFamily="18" charset="0"/>
              </a:rPr>
              <a:t>Kroflin, Livija. Duša u stvari. Osnovne lutkarske tehnike i njihova primjena. Osijek: Akademija za umjetnost i kulturu u Osijeku, 2020.</a:t>
            </a:r>
            <a:endParaRPr lang="hr-HR" dirty="0">
              <a:cs typeface="Arial" pitchFamily="34" charset="0"/>
            </a:endParaRPr>
          </a:p>
          <a:p>
            <a:pPr lvl="0" algn="just" eaLnBrk="0" fontAlgn="base" hangingPunct="0">
              <a:lnSpc>
                <a:spcPct val="150000"/>
              </a:lnSpc>
              <a:spcBef>
                <a:spcPct val="0"/>
              </a:spcBef>
              <a:spcAft>
                <a:spcPct val="0"/>
              </a:spcAft>
            </a:pPr>
            <a:r>
              <a:rPr lang="hr-HR" dirty="0">
                <a:ea typeface="Times New Roman" pitchFamily="18" charset="0"/>
                <a:cs typeface="Times New Roman" pitchFamily="18" charset="0"/>
              </a:rPr>
              <a:t>Lazić, Radoslav. Magija lutkarstva. Dramaturgija i poetika lutkarskog teatra. Antologija. Beograd: Foto Futura / Autorska izdanja, 2007.</a:t>
            </a:r>
            <a:endParaRPr lang="hr-HR" dirty="0">
              <a:cs typeface="Arial" pitchFamily="34" charset="0"/>
            </a:endParaRPr>
          </a:p>
          <a:p>
            <a:pPr lvl="0" algn="just" eaLnBrk="0" fontAlgn="base" hangingPunct="0">
              <a:lnSpc>
                <a:spcPct val="150000"/>
              </a:lnSpc>
              <a:spcBef>
                <a:spcPct val="0"/>
              </a:spcBef>
              <a:spcAft>
                <a:spcPct val="0"/>
              </a:spcAft>
            </a:pPr>
            <a:r>
              <a:rPr lang="hr-HR" dirty="0">
                <a:ea typeface="Times New Roman" pitchFamily="18" charset="0"/>
                <a:cs typeface="Times New Roman" pitchFamily="18" charset="0"/>
              </a:rPr>
              <a:t>Mrkšić, Borislav. Drveni osmjesi. Zagreb: MCUK, 2006.</a:t>
            </a:r>
            <a:endParaRPr lang="hr-HR" dirty="0">
              <a:cs typeface="Arial" pitchFamily="34" charset="0"/>
            </a:endParaRPr>
          </a:p>
          <a:p>
            <a:pPr lvl="0" algn="just" eaLnBrk="0" fontAlgn="base" hangingPunct="0">
              <a:lnSpc>
                <a:spcPct val="150000"/>
              </a:lnSpc>
              <a:spcBef>
                <a:spcPct val="0"/>
              </a:spcBef>
              <a:spcAft>
                <a:spcPct val="0"/>
              </a:spcAft>
            </a:pPr>
            <a:r>
              <a:rPr lang="hr-HR" dirty="0">
                <a:ea typeface="Times New Roman" pitchFamily="18" charset="0"/>
                <a:cs typeface="Times New Roman" pitchFamily="18" charset="0"/>
              </a:rPr>
              <a:t>Paljetak, Luko. Lutke za kazalište i dušu. Zagreb: MCUK, 2007.</a:t>
            </a:r>
            <a:endParaRPr lang="hr-HR" dirty="0">
              <a:cs typeface="Arial" pitchFamily="34" charset="0"/>
            </a:endParaRPr>
          </a:p>
          <a:p>
            <a:pPr lvl="0" algn="just" eaLnBrk="0" fontAlgn="base" hangingPunct="0">
              <a:lnSpc>
                <a:spcPct val="150000"/>
              </a:lnSpc>
              <a:spcBef>
                <a:spcPct val="0"/>
              </a:spcBef>
              <a:spcAft>
                <a:spcPct val="0"/>
              </a:spcAft>
            </a:pPr>
            <a:r>
              <a:rPr lang="hr-HR" dirty="0">
                <a:ea typeface="Times New Roman" pitchFamily="18" charset="0"/>
                <a:cs typeface="Times New Roman" pitchFamily="18" charset="0"/>
              </a:rPr>
              <a:t>Tománek, Alois. Vrste lutaka. Zagreb / Osijek: Hrvatski centar UNIMA, Matica hrvatska, Ogranak Osijek, Umjetnička akademija u Osijeku, 2018.</a:t>
            </a:r>
            <a:endParaRPr lang="hr-HR" dirty="0">
              <a:cs typeface="Arial" pitchFamily="34" charset="0"/>
            </a:endParaRPr>
          </a:p>
          <a:p>
            <a:pPr lvl="0" algn="just" eaLnBrk="0" fontAlgn="base" hangingPunct="0">
              <a:lnSpc>
                <a:spcPct val="150000"/>
              </a:lnSpc>
              <a:spcBef>
                <a:spcPct val="0"/>
              </a:spcBef>
              <a:spcAft>
                <a:spcPct val="0"/>
              </a:spcAft>
            </a:pPr>
            <a:r>
              <a:rPr lang="hr-HR" dirty="0">
                <a:ea typeface="Times New Roman" pitchFamily="18" charset="0"/>
                <a:cs typeface="Times New Roman" pitchFamily="18" charset="0"/>
              </a:rPr>
              <a:t>Varl, Breda. Moje lutke 1-6, Zagreb: MCUK, (Lutke na štapu, Lutke na koncu, 1999; Ručne lutke - ginjoli, Plošne lutke, 2000; Mimičke lutke, Maske, 2001.)  </a:t>
            </a:r>
            <a:endParaRPr lang="hr-HR" dirty="0">
              <a:cs typeface="Arial" pitchFamily="34" charset="0"/>
            </a:endParaRPr>
          </a:p>
          <a:p>
            <a:pPr lvl="0" algn="just" eaLnBrk="0" fontAlgn="base" hangingPunct="0">
              <a:lnSpc>
                <a:spcPct val="150000"/>
              </a:lnSpc>
              <a:spcBef>
                <a:spcPct val="0"/>
              </a:spcBef>
              <a:spcAft>
                <a:spcPct val="0"/>
              </a:spcAft>
            </a:pPr>
            <a:r>
              <a:rPr lang="hr-HR" dirty="0">
                <a:ea typeface="Times New Roman" pitchFamily="18" charset="0"/>
                <a:cs typeface="Times New Roman" pitchFamily="18" charset="0"/>
              </a:rPr>
              <a:t>Županić Benić, Marijana. O lutkama i lutkarstvu. Zagreb: Leykam International, 2009.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338"/>
            <a:ext cx="8715436" cy="6801862"/>
          </a:xfrm>
          <a:prstGeom prst="rect">
            <a:avLst/>
          </a:prstGeom>
        </p:spPr>
        <p:txBody>
          <a:bodyPr wrap="square">
            <a:spAutoFit/>
          </a:bodyPr>
          <a:lstStyle/>
          <a:p>
            <a:pPr algn="just"/>
            <a:endParaRPr lang="hr-HR" sz="1600" dirty="0"/>
          </a:p>
          <a:p>
            <a:pPr algn="just"/>
            <a:endParaRPr lang="hr-HR" sz="1600" dirty="0"/>
          </a:p>
          <a:p>
            <a:pPr algn="ctr"/>
            <a:r>
              <a:rPr lang="hr-HR" sz="2800" dirty="0"/>
              <a:t>Težišta i kontrola pokretanja lutke</a:t>
            </a:r>
          </a:p>
          <a:p>
            <a:pPr algn="just"/>
            <a:endParaRPr lang="hr-HR" sz="1600" dirty="0"/>
          </a:p>
          <a:p>
            <a:pPr algn="just"/>
            <a:r>
              <a:rPr lang="hr-HR" dirty="0"/>
              <a:t>Tehnologija izrade glave štapne lutke identična je kao i kod ginjola. Razlika je u tome što u glavu, umjesto prsta animatora, učvršćujemo štap. Stolna lutka imat će vodilicu u glavi odostrag,  paravanska odozdo, a podna odozgo. </a:t>
            </a:r>
          </a:p>
          <a:p>
            <a:pPr algn="just"/>
            <a:r>
              <a:rPr lang="hr-HR" dirty="0"/>
              <a:t>Veličinu glave lutaka prilagođavamo potrebama predstave, karakteru lika i sl. No, glava ne bi smjela biti toliko velika ili teška da nam ometa kontrolirane pokrete. Pri planiranju izrade svake lutke moramo uzeti u obzir koliko animatora animira jednu lutku, koje pokrete ta lutka mora izvoditi i kojom brzinom. Nikada, ni kod kojeg tipa lutaka nećemo za osnovu glave koristiti npr. kaširanu glinu. Velika težina takve glave nesrazmjerna je s težinom ostatka tijela pa pokreti nisu ujednačeni i kontrolirani. Naime, gravitacija koja utječe na dijelove tijela lutke je osnovno pomagalo animatoru pri kontroli brzine i točnosti pokreta. Njome se služimo pri otežavanju dlanova kod npr. marioneta (kako bi se pokret ruke lutke putem otežanja šake mogao u trenu zaustaviti) ili stopala stolne lutke (gdje težinom kontroliramo hod i zaustavljanje hoda lutke). Također, glave i ostale dijelove lutaka nećemo raditi od krhkih, lomljivih materijala kao što je porculan, fimo masa i sl. Lutka mora biti izuzetno otporna na udarce, povlačenja, rastezanja i ostala opterećenja. Zadaća svakog tehnologa treba biti upoznavanje s procesom kazališnih proba, osnovama animacije i uvid u događanja i organizaciju predstave iza paravana ili kulisa. Na takav način tehnolog može vidjeti u kojim se uvjetima lutka nalazi na sceni i predvidjeti moguća oštećenja. Kreator i tehnolog lutaka ne izrađuje lutke za izložbe ili police. One su, između ostalog, alat animatorima. A kao takav, mora biti pouzdan, izdržljiv i dugotrajan.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142984"/>
            <a:ext cx="8501122" cy="4278094"/>
          </a:xfrm>
          <a:prstGeom prst="rect">
            <a:avLst/>
          </a:prstGeom>
        </p:spPr>
        <p:txBody>
          <a:bodyPr wrap="square">
            <a:spAutoFit/>
          </a:bodyPr>
          <a:lstStyle/>
          <a:p>
            <a:pPr algn="ctr"/>
            <a:r>
              <a:rPr lang="hr-HR" sz="2800" dirty="0"/>
              <a:t>Paravanska štapna lutka</a:t>
            </a:r>
          </a:p>
          <a:p>
            <a:pPr algn="ctr"/>
            <a:endParaRPr lang="hr-HR" sz="2800" dirty="0"/>
          </a:p>
          <a:p>
            <a:pPr algn="just"/>
            <a:r>
              <a:rPr lang="hr-HR" dirty="0"/>
              <a:t>Štap kojim vodimo glavu/tijelo paravanske lutke mora biti dovoljno dugačak da animator može saviti ruke u laktu prilikom animiranja. Načinimo li kratak štap, animator će tijekom cijele izvedbe na pozornici imati ispružene ruke prema gore što odvodi krv iz ruku i animaciju čini težom. Štap ne bi trebao biti niti predebeo niti isuviše tanak. Tanak štap ne može nositi težinu materijala, savija se i može puknuti, dok debeo štap (kao što je štap za metle) otežava držanje i manipuliranje lutkom. Debljina štapa ne bi trebala u promjeru biti veća od 1 – 1,2 cm niti manja od 0,8 cm. Na štap dodajemo osnovu za ramena koja će pridržavati ruke lutke. Osnova može biti drvena, presvučeni karton ili presvučena, čvrsta žica. Na krajevima ramena bušimo rupe ili provlačimo žicu za koju ćemo zavezati ruke. Ruke jednostavne paravanske lutke možemo konstruirati od drveta i modelirati ili dlanove i ramena povezati užetom koji prekriva haljinica lutke. Dlanove možemo izrađivati od istih materijala kao i dlanove ginjola.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Ria\Desktop\Picture 015.jpg"/>
          <p:cNvPicPr/>
          <p:nvPr/>
        </p:nvPicPr>
        <p:blipFill>
          <a:blip r:embed="rId2" cstate="print">
            <a:lum bright="-20000"/>
          </a:blip>
          <a:srcRect t="6010" r="39761" b="32812"/>
          <a:stretch>
            <a:fillRect/>
          </a:stretch>
        </p:blipFill>
        <p:spPr bwMode="auto">
          <a:xfrm>
            <a:off x="785786" y="642918"/>
            <a:ext cx="3714776" cy="4500594"/>
          </a:xfrm>
          <a:prstGeom prst="rect">
            <a:avLst/>
          </a:prstGeom>
          <a:noFill/>
          <a:ln w="9525">
            <a:noFill/>
            <a:miter lim="800000"/>
            <a:headEnd/>
            <a:tailEnd/>
          </a:ln>
        </p:spPr>
      </p:pic>
      <p:pic>
        <p:nvPicPr>
          <p:cNvPr id="3" name="Picture 2" descr="C:\Documents and Settings\Ria\Desktop\Picture 017.jpg"/>
          <p:cNvPicPr/>
          <p:nvPr/>
        </p:nvPicPr>
        <p:blipFill>
          <a:blip r:embed="rId3" cstate="print">
            <a:lum bright="-20000"/>
          </a:blip>
          <a:srcRect t="31222" r="22204" b="10303"/>
          <a:stretch>
            <a:fillRect/>
          </a:stretch>
        </p:blipFill>
        <p:spPr bwMode="auto">
          <a:xfrm rot="5400000">
            <a:off x="4572000" y="1428736"/>
            <a:ext cx="4429156" cy="3000396"/>
          </a:xfrm>
          <a:prstGeom prst="rect">
            <a:avLst/>
          </a:prstGeom>
          <a:noFill/>
          <a:ln w="9525">
            <a:noFill/>
            <a:miter lim="800000"/>
            <a:headEnd/>
            <a:tailEnd/>
          </a:ln>
        </p:spPr>
      </p:pic>
      <p:sp>
        <p:nvSpPr>
          <p:cNvPr id="4" name="Rectangle 3"/>
          <p:cNvSpPr/>
          <p:nvPr/>
        </p:nvSpPr>
        <p:spPr>
          <a:xfrm>
            <a:off x="642910" y="5643578"/>
            <a:ext cx="3929090" cy="584775"/>
          </a:xfrm>
          <a:prstGeom prst="rect">
            <a:avLst/>
          </a:prstGeom>
        </p:spPr>
        <p:txBody>
          <a:bodyPr wrap="square">
            <a:spAutoFit/>
          </a:bodyPr>
          <a:lstStyle/>
          <a:p>
            <a:r>
              <a:rPr lang="hr-HR" sz="1600" dirty="0"/>
              <a:t>Skica konstrukcije jednostavne paravanske lutke</a:t>
            </a:r>
          </a:p>
        </p:txBody>
      </p:sp>
      <p:sp>
        <p:nvSpPr>
          <p:cNvPr id="5" name="Rectangle 4"/>
          <p:cNvSpPr/>
          <p:nvPr/>
        </p:nvSpPr>
        <p:spPr>
          <a:xfrm>
            <a:off x="5143504" y="5643578"/>
            <a:ext cx="3786214" cy="584775"/>
          </a:xfrm>
          <a:prstGeom prst="rect">
            <a:avLst/>
          </a:prstGeom>
        </p:spPr>
        <p:txBody>
          <a:bodyPr wrap="square">
            <a:spAutoFit/>
          </a:bodyPr>
          <a:lstStyle/>
          <a:p>
            <a:pPr lvl="0"/>
            <a:r>
              <a:rPr lang="hr-HR" sz="1600" dirty="0">
                <a:solidFill>
                  <a:prstClr val="black"/>
                </a:solidFill>
              </a:rPr>
              <a:t>Skica konstrukcije ramena za paravansku lutku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Korisnik\Desktop\fotke predavanja\tomanek1_page-0001.jpg"/>
          <p:cNvPicPr>
            <a:picLocks noChangeAspect="1" noChangeArrowheads="1"/>
          </p:cNvPicPr>
          <p:nvPr/>
        </p:nvPicPr>
        <p:blipFill>
          <a:blip r:embed="rId2"/>
          <a:srcRect/>
          <a:stretch>
            <a:fillRect/>
          </a:stretch>
        </p:blipFill>
        <p:spPr bwMode="auto">
          <a:xfrm>
            <a:off x="785786" y="857232"/>
            <a:ext cx="3012335" cy="4340236"/>
          </a:xfrm>
          <a:prstGeom prst="rect">
            <a:avLst/>
          </a:prstGeom>
          <a:noFill/>
        </p:spPr>
      </p:pic>
      <p:pic>
        <p:nvPicPr>
          <p:cNvPr id="25603" name="Picture 3" descr="C:\Users\Korisnik\Desktop\fotke predavanja\tomanek2_page-0001 - Copy (2).jpg"/>
          <p:cNvPicPr>
            <a:picLocks noChangeAspect="1" noChangeArrowheads="1"/>
          </p:cNvPicPr>
          <p:nvPr/>
        </p:nvPicPr>
        <p:blipFill>
          <a:blip r:embed="rId3"/>
          <a:srcRect/>
          <a:stretch>
            <a:fillRect/>
          </a:stretch>
        </p:blipFill>
        <p:spPr bwMode="auto">
          <a:xfrm>
            <a:off x="4714876" y="714356"/>
            <a:ext cx="3749675" cy="2871787"/>
          </a:xfrm>
          <a:prstGeom prst="rect">
            <a:avLst/>
          </a:prstGeom>
          <a:noFill/>
        </p:spPr>
      </p:pic>
      <p:pic>
        <p:nvPicPr>
          <p:cNvPr id="25604" name="Picture 4" descr="C:\Users\Korisnik\Desktop\fotke predavanja\tomanek2_page-0001 - Copy.jpg"/>
          <p:cNvPicPr>
            <a:picLocks noChangeAspect="1" noChangeArrowheads="1"/>
          </p:cNvPicPr>
          <p:nvPr/>
        </p:nvPicPr>
        <p:blipFill>
          <a:blip r:embed="rId4"/>
          <a:srcRect/>
          <a:stretch>
            <a:fillRect/>
          </a:stretch>
        </p:blipFill>
        <p:spPr bwMode="auto">
          <a:xfrm>
            <a:off x="4714876" y="3714752"/>
            <a:ext cx="3876675" cy="2719387"/>
          </a:xfrm>
          <a:prstGeom prst="rect">
            <a:avLst/>
          </a:prstGeom>
          <a:noFill/>
        </p:spPr>
      </p:pic>
      <p:sp>
        <p:nvSpPr>
          <p:cNvPr id="5" name="Rectangle 4"/>
          <p:cNvSpPr/>
          <p:nvPr/>
        </p:nvSpPr>
        <p:spPr>
          <a:xfrm>
            <a:off x="642910" y="5500702"/>
            <a:ext cx="4214842" cy="584775"/>
          </a:xfrm>
          <a:prstGeom prst="rect">
            <a:avLst/>
          </a:prstGeom>
        </p:spPr>
        <p:txBody>
          <a:bodyPr wrap="square">
            <a:spAutoFit/>
          </a:bodyPr>
          <a:lstStyle/>
          <a:p>
            <a:r>
              <a:rPr lang="hr-HR" sz="1600" dirty="0"/>
              <a:t>Različiti načini konstruiranja i povezivanja ruku lutaka, Alois Tománek, „Vrste lutaka“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Korisnik\Desktop\fotke predavanja\tomanek3_page-0001.jpg"/>
          <p:cNvPicPr>
            <a:picLocks noChangeAspect="1" noChangeArrowheads="1"/>
          </p:cNvPicPr>
          <p:nvPr/>
        </p:nvPicPr>
        <p:blipFill>
          <a:blip r:embed="rId2"/>
          <a:srcRect/>
          <a:stretch>
            <a:fillRect/>
          </a:stretch>
        </p:blipFill>
        <p:spPr bwMode="auto">
          <a:xfrm>
            <a:off x="2428860" y="928670"/>
            <a:ext cx="4357718" cy="4395787"/>
          </a:xfrm>
          <a:prstGeom prst="rect">
            <a:avLst/>
          </a:prstGeom>
          <a:noFill/>
        </p:spPr>
      </p:pic>
      <p:sp>
        <p:nvSpPr>
          <p:cNvPr id="3" name="Rectangle 2"/>
          <p:cNvSpPr/>
          <p:nvPr/>
        </p:nvSpPr>
        <p:spPr>
          <a:xfrm>
            <a:off x="2286000" y="5691157"/>
            <a:ext cx="4572000" cy="646331"/>
          </a:xfrm>
          <a:prstGeom prst="rect">
            <a:avLst/>
          </a:prstGeom>
        </p:spPr>
        <p:txBody>
          <a:bodyPr wrap="square">
            <a:spAutoFit/>
          </a:bodyPr>
          <a:lstStyle/>
          <a:p>
            <a:r>
              <a:rPr lang="hr-HR" dirty="0"/>
              <a:t>Različiti načini povezivanja dlanova s podlakticom, Alois Tománek, „Vrste lutaka“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3750</TotalTime>
  <Words>4710</Words>
  <Application>Microsoft Office PowerPoint</Application>
  <PresentationFormat>Prikaz na zaslonu (4:3)</PresentationFormat>
  <Paragraphs>165</Paragraphs>
  <Slides>46</Slides>
  <Notes>1</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46</vt:i4>
      </vt:variant>
    </vt:vector>
  </HeadingPairs>
  <TitlesOfParts>
    <vt:vector size="51" baseType="lpstr">
      <vt:lpstr>Aptos</vt:lpstr>
      <vt:lpstr>Arial</vt:lpstr>
      <vt:lpstr>Calibri</vt:lpstr>
      <vt:lpstr>Times New Roman</vt:lpstr>
      <vt:lpstr>Office Theme</vt:lpstr>
      <vt:lpstr>Akademija za umjetnost i kulturu Odsjek za kreativne tehnologije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c:title>
  <dc:creator>Korisnik</dc:creator>
  <cp:lastModifiedBy>Ružica Trdin</cp:lastModifiedBy>
  <cp:revision>167</cp:revision>
  <dcterms:created xsi:type="dcterms:W3CDTF">2024-11-14T06:06:49Z</dcterms:created>
  <dcterms:modified xsi:type="dcterms:W3CDTF">2024-11-22T20:26:29Z</dcterms:modified>
</cp:coreProperties>
</file>