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1" r:id="rId6"/>
    <p:sldId id="262" r:id="rId7"/>
    <p:sldId id="263" r:id="rId8"/>
    <p:sldId id="264" r:id="rId9"/>
    <p:sldId id="269" r:id="rId10"/>
    <p:sldId id="266" r:id="rId11"/>
    <p:sldId id="268" r:id="rId12"/>
    <p:sldId id="267" r:id="rId13"/>
    <p:sldId id="308" r:id="rId14"/>
    <p:sldId id="270" r:id="rId15"/>
    <p:sldId id="271" r:id="rId16"/>
    <p:sldId id="272" r:id="rId17"/>
    <p:sldId id="273" r:id="rId18"/>
    <p:sldId id="277" r:id="rId19"/>
    <p:sldId id="276" r:id="rId20"/>
    <p:sldId id="279" r:id="rId21"/>
    <p:sldId id="280" r:id="rId22"/>
    <p:sldId id="309" r:id="rId23"/>
    <p:sldId id="281" r:id="rId24"/>
    <p:sldId id="295" r:id="rId25"/>
    <p:sldId id="274" r:id="rId26"/>
    <p:sldId id="275" r:id="rId27"/>
    <p:sldId id="278" r:id="rId28"/>
    <p:sldId id="310" r:id="rId29"/>
    <p:sldId id="283" r:id="rId30"/>
    <p:sldId id="284" r:id="rId31"/>
    <p:sldId id="285" r:id="rId32"/>
    <p:sldId id="282" r:id="rId33"/>
    <p:sldId id="286" r:id="rId34"/>
    <p:sldId id="301" r:id="rId35"/>
    <p:sldId id="287" r:id="rId36"/>
    <p:sldId id="305" r:id="rId37"/>
    <p:sldId id="288" r:id="rId38"/>
    <p:sldId id="289" r:id="rId39"/>
    <p:sldId id="290" r:id="rId40"/>
    <p:sldId id="302" r:id="rId41"/>
    <p:sldId id="291" r:id="rId42"/>
    <p:sldId id="292" r:id="rId43"/>
    <p:sldId id="293" r:id="rId44"/>
    <p:sldId id="296" r:id="rId45"/>
    <p:sldId id="294" r:id="rId46"/>
    <p:sldId id="298" r:id="rId47"/>
    <p:sldId id="299" r:id="rId48"/>
    <p:sldId id="303" r:id="rId49"/>
    <p:sldId id="304" r:id="rId50"/>
    <p:sldId id="306" r:id="rId51"/>
    <p:sldId id="311" r:id="rId52"/>
    <p:sldId id="300" r:id="rId5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84" autoAdjust="0"/>
    <p:restoredTop sz="94660"/>
  </p:normalViewPr>
  <p:slideViewPr>
    <p:cSldViewPr>
      <p:cViewPr varScale="1">
        <p:scale>
          <a:sx n="60" d="100"/>
          <a:sy n="60" d="100"/>
        </p:scale>
        <p:origin x="115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DD7C-8526-4654-B2FC-3A1438B58BF4}" type="datetimeFigureOut">
              <a:rPr lang="sr-Latn-CS" smtClean="0"/>
              <a:pPr/>
              <a:t>22.11.2024.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CFFD0-BAAD-442C-80DA-43AEA7DA8A58}"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0F5CFFD0-BAAD-442C-80DA-43AEA7DA8A58}" type="slidenum">
              <a:rPr lang="hr-HR" smtClean="0"/>
              <a:pPr/>
              <a:t>8</a:t>
            </a:fld>
            <a:endParaRPr lang="hr-HR"/>
          </a:p>
        </p:txBody>
      </p:sp>
    </p:spTree>
    <p:extLst>
      <p:ext uri="{BB962C8B-B14F-4D97-AF65-F5344CB8AC3E}">
        <p14:creationId xmlns:p14="http://schemas.microsoft.com/office/powerpoint/2010/main" val="356436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0F5CFFD0-BAAD-442C-80DA-43AEA7DA8A58}" type="slidenum">
              <a:rPr lang="hr-HR" smtClean="0"/>
              <a:pPr/>
              <a:t>17</a:t>
            </a:fld>
            <a:endParaRPr lang="hr-HR"/>
          </a:p>
        </p:txBody>
      </p:sp>
    </p:spTree>
    <p:extLst>
      <p:ext uri="{BB962C8B-B14F-4D97-AF65-F5344CB8AC3E}">
        <p14:creationId xmlns:p14="http://schemas.microsoft.com/office/powerpoint/2010/main" val="67092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0F5CFFD0-BAAD-442C-80DA-43AEA7DA8A58}" type="slidenum">
              <a:rPr lang="hr-HR" smtClean="0"/>
              <a:pPr/>
              <a:t>22</a:t>
            </a:fld>
            <a:endParaRPr lang="hr-HR"/>
          </a:p>
        </p:txBody>
      </p:sp>
    </p:spTree>
    <p:extLst>
      <p:ext uri="{BB962C8B-B14F-4D97-AF65-F5344CB8AC3E}">
        <p14:creationId xmlns:p14="http://schemas.microsoft.com/office/powerpoint/2010/main" val="68022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0F5CFFD0-BAAD-442C-80DA-43AEA7DA8A58}" type="slidenum">
              <a:rPr lang="hr-HR" smtClean="0"/>
              <a:pPr/>
              <a:t>35</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EA13F612-A3BD-45D7-A1C6-6105AE9F7397}" type="datetimeFigureOut">
              <a:rPr lang="sr-Latn-CS" smtClean="0"/>
              <a:pPr/>
              <a:t>22.11.2024.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1873161-9239-452A-BDE0-00399DC84702}"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A13F612-A3BD-45D7-A1C6-6105AE9F7397}" type="datetimeFigureOut">
              <a:rPr lang="sr-Latn-CS" smtClean="0"/>
              <a:pPr/>
              <a:t>22.11.2024.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1873161-9239-452A-BDE0-00399DC8470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A13F612-A3BD-45D7-A1C6-6105AE9F7397}" type="datetimeFigureOut">
              <a:rPr lang="sr-Latn-CS" smtClean="0"/>
              <a:pPr/>
              <a:t>22.11.2024.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1873161-9239-452A-BDE0-00399DC8470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A13F612-A3BD-45D7-A1C6-6105AE9F7397}" type="datetimeFigureOut">
              <a:rPr lang="sr-Latn-CS" smtClean="0"/>
              <a:pPr/>
              <a:t>22.11.2024.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1873161-9239-452A-BDE0-00399DC84702}"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3F612-A3BD-45D7-A1C6-6105AE9F7397}" type="datetimeFigureOut">
              <a:rPr lang="sr-Latn-CS" smtClean="0"/>
              <a:pPr/>
              <a:t>22.11.2024.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1873161-9239-452A-BDE0-00399DC84702}"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EA13F612-A3BD-45D7-A1C6-6105AE9F7397}" type="datetimeFigureOut">
              <a:rPr lang="sr-Latn-CS" smtClean="0"/>
              <a:pPr/>
              <a:t>22.11.2024.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1873161-9239-452A-BDE0-00399DC84702}"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EA13F612-A3BD-45D7-A1C6-6105AE9F7397}" type="datetimeFigureOut">
              <a:rPr lang="sr-Latn-CS" smtClean="0"/>
              <a:pPr/>
              <a:t>22.11.2024.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D1873161-9239-452A-BDE0-00399DC84702}"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EA13F612-A3BD-45D7-A1C6-6105AE9F7397}" type="datetimeFigureOut">
              <a:rPr lang="sr-Latn-CS" smtClean="0"/>
              <a:pPr/>
              <a:t>22.11.2024.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1873161-9239-452A-BDE0-00399DC84702}"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3F612-A3BD-45D7-A1C6-6105AE9F7397}" type="datetimeFigureOut">
              <a:rPr lang="sr-Latn-CS" smtClean="0"/>
              <a:pPr/>
              <a:t>22.11.2024.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D1873161-9239-452A-BDE0-00399DC8470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3F612-A3BD-45D7-A1C6-6105AE9F7397}" type="datetimeFigureOut">
              <a:rPr lang="sr-Latn-CS" smtClean="0"/>
              <a:pPr/>
              <a:t>22.11.2024.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1873161-9239-452A-BDE0-00399DC84702}"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3F612-A3BD-45D7-A1C6-6105AE9F7397}" type="datetimeFigureOut">
              <a:rPr lang="sr-Latn-CS" smtClean="0"/>
              <a:pPr/>
              <a:t>22.11.2024.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1873161-9239-452A-BDE0-00399DC84702}"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3F612-A3BD-45D7-A1C6-6105AE9F7397}" type="datetimeFigureOut">
              <a:rPr lang="sr-Latn-CS" smtClean="0"/>
              <a:pPr/>
              <a:t>22.11.2024.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73161-9239-452A-BDE0-00399DC84702}"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pinterest.com/pin/681169512402980839/" TargetMode="External"/><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r-HR" sz="3200" dirty="0"/>
              <a:t>Akademija za umjetnost i kulturu</a:t>
            </a:r>
            <a:br>
              <a:rPr lang="hr-HR" sz="3200" dirty="0"/>
            </a:br>
            <a:r>
              <a:rPr lang="hr-HR" sz="3200" dirty="0"/>
              <a:t>Odsjek za kreativne tehnologije</a:t>
            </a:r>
          </a:p>
        </p:txBody>
      </p:sp>
      <p:sp>
        <p:nvSpPr>
          <p:cNvPr id="3" name="Subtitle 2"/>
          <p:cNvSpPr>
            <a:spLocks noGrp="1"/>
          </p:cNvSpPr>
          <p:nvPr>
            <p:ph type="subTitle" idx="1"/>
          </p:nvPr>
        </p:nvSpPr>
        <p:spPr/>
        <p:txBody>
          <a:bodyPr>
            <a:normAutofit/>
          </a:bodyPr>
          <a:lstStyle/>
          <a:p>
            <a:r>
              <a:rPr lang="hr-HR" sz="2800" dirty="0">
                <a:solidFill>
                  <a:schemeClr val="tx1"/>
                </a:solidFill>
              </a:rPr>
              <a:t>Oblikovanje i tehnologija lutke 1</a:t>
            </a:r>
          </a:p>
          <a:p>
            <a:r>
              <a:rPr lang="hr-HR" sz="2800" dirty="0">
                <a:solidFill>
                  <a:schemeClr val="tx1"/>
                </a:solidFill>
              </a:rPr>
              <a:t>Nositeljica kolegija: izv. prof. ArtD. Ria Trdin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785817"/>
          </a:xfrm>
        </p:spPr>
        <p:txBody>
          <a:bodyPr>
            <a:normAutofit/>
          </a:bodyPr>
          <a:lstStyle/>
          <a:p>
            <a:r>
              <a:rPr lang="hr-HR" sz="2800" dirty="0">
                <a:latin typeface="+mn-lt"/>
              </a:rPr>
              <a:t>Karakter linija i njihovo simboličko značenje</a:t>
            </a:r>
          </a:p>
        </p:txBody>
      </p:sp>
      <p:sp>
        <p:nvSpPr>
          <p:cNvPr id="3" name="Subtitle 2"/>
          <p:cNvSpPr>
            <a:spLocks noGrp="1"/>
          </p:cNvSpPr>
          <p:nvPr>
            <p:ph type="subTitle" idx="1"/>
          </p:nvPr>
        </p:nvSpPr>
        <p:spPr>
          <a:xfrm>
            <a:off x="1371600" y="1285860"/>
            <a:ext cx="3629028" cy="4929222"/>
          </a:xfrm>
        </p:spPr>
        <p:txBody>
          <a:bodyPr>
            <a:normAutofit/>
          </a:bodyPr>
          <a:lstStyle/>
          <a:p>
            <a:pPr algn="just"/>
            <a:r>
              <a:rPr lang="hr-HR" sz="1800" dirty="0">
                <a:solidFill>
                  <a:schemeClr val="tx1"/>
                </a:solidFill>
              </a:rPr>
              <a:t>Osim smjera linija, komuniciramo i njihovim karakterom. Oštre linije i zašiljeni oblici asociraju nas na oštre predmete koji mogu prouzročiti bol, dok zaobljeni oblici izazivaju osjećaj mekoće i ugode.  U tom smislu jedan zašiljeni i duguljasti oblik naspram, oblog i kraćeg oblika izazivat će jasne asocijacije ovisno o kontekstu u koji ih stavimo. Primjerice, na zlog lika i onog dobrog ili na promućurnog („oštar um“ = oštar oblik) i tupog (“tupi um” = zaobljeni oblik). Svaka dodatna likovna razrada ne pridodaje ništa nova značenju karaktera opisanih oblicima i kontrastima.    </a:t>
            </a:r>
          </a:p>
          <a:p>
            <a:pPr algn="just"/>
            <a:endParaRPr lang="hr-HR" sz="1800" dirty="0">
              <a:solidFill>
                <a:schemeClr val="tx1"/>
              </a:solidFill>
            </a:endParaRPr>
          </a:p>
        </p:txBody>
      </p:sp>
      <p:pic>
        <p:nvPicPr>
          <p:cNvPr id="4" name="Picture 3" descr="C:\Users\Korisnik\Desktop\fotke predavanja\skica1.jpg"/>
          <p:cNvPicPr/>
          <p:nvPr/>
        </p:nvPicPr>
        <p:blipFill>
          <a:blip r:embed="rId2" cstate="print"/>
          <a:srcRect/>
          <a:stretch>
            <a:fillRect/>
          </a:stretch>
        </p:blipFill>
        <p:spPr bwMode="auto">
          <a:xfrm>
            <a:off x="5357818" y="1714488"/>
            <a:ext cx="2928958" cy="3214710"/>
          </a:xfrm>
          <a:prstGeom prst="rect">
            <a:avLst/>
          </a:prstGeom>
          <a:noFill/>
          <a:ln w="9525">
            <a:noFill/>
            <a:miter lim="800000"/>
            <a:headEnd/>
            <a:tailEnd/>
          </a:ln>
        </p:spPr>
      </p:pic>
      <p:sp>
        <p:nvSpPr>
          <p:cNvPr id="5" name="Rectangle 4"/>
          <p:cNvSpPr/>
          <p:nvPr/>
        </p:nvSpPr>
        <p:spPr>
          <a:xfrm>
            <a:off x="5214942" y="5357826"/>
            <a:ext cx="3571900" cy="338554"/>
          </a:xfrm>
          <a:prstGeom prst="rect">
            <a:avLst/>
          </a:prstGeom>
        </p:spPr>
        <p:txBody>
          <a:bodyPr wrap="square">
            <a:spAutoFit/>
          </a:bodyPr>
          <a:lstStyle/>
          <a:p>
            <a:r>
              <a:rPr lang="hr-HR" sz="1600" dirty="0"/>
              <a:t>Zašiljeni i okrugli oblik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6520"/>
            <a:ext cx="8229600" cy="357190"/>
          </a:xfrm>
        </p:spPr>
        <p:txBody>
          <a:bodyPr>
            <a:noAutofit/>
          </a:bodyPr>
          <a:lstStyle/>
          <a:p>
            <a:r>
              <a:rPr lang="hr-HR" sz="1600" dirty="0">
                <a:latin typeface="+mn-lt"/>
              </a:rPr>
              <a:t>Autori likovnosti Marianna Stránská, Jirí N. Jelínek, Matija Solce, </a:t>
            </a:r>
            <a:r>
              <a:rPr lang="hr-HR" sz="1600" i="1" dirty="0">
                <a:latin typeface="+mn-lt"/>
              </a:rPr>
              <a:t>Čak (Sedmina)</a:t>
            </a:r>
            <a:r>
              <a:rPr lang="hr-HR" sz="1600" dirty="0">
                <a:latin typeface="+mn-lt"/>
              </a:rPr>
              <a:t>, 2016.</a:t>
            </a:r>
            <a:br>
              <a:rPr lang="hr-HR" sz="1600" dirty="0">
                <a:latin typeface="+mn-lt"/>
              </a:rPr>
            </a:br>
            <a:endParaRPr lang="hr-HR" sz="1600" dirty="0">
              <a:latin typeface="+mn-lt"/>
            </a:endParaRPr>
          </a:p>
        </p:txBody>
      </p:sp>
      <p:pic>
        <p:nvPicPr>
          <p:cNvPr id="4" name="Content Placeholder 3" descr="https://repertoar.sigledal.org/stream?pid=img:2481&amp;s=PREVIEW"/>
          <p:cNvPicPr>
            <a:picLocks noGrp="1"/>
          </p:cNvPicPr>
          <p:nvPr>
            <p:ph idx="1"/>
          </p:nvPr>
        </p:nvPicPr>
        <p:blipFill>
          <a:blip r:embed="rId2"/>
          <a:srcRect/>
          <a:stretch>
            <a:fillRect/>
          </a:stretch>
        </p:blipFill>
        <p:spPr bwMode="auto">
          <a:xfrm>
            <a:off x="428596" y="571480"/>
            <a:ext cx="8215370" cy="52864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928693"/>
          </a:xfrm>
        </p:spPr>
        <p:txBody>
          <a:bodyPr>
            <a:normAutofit/>
          </a:bodyPr>
          <a:lstStyle/>
          <a:p>
            <a:r>
              <a:rPr lang="hr-HR" sz="2800" dirty="0">
                <a:latin typeface="+mn-lt"/>
              </a:rPr>
              <a:t>Pridodavanje značenja kroz kontraste</a:t>
            </a:r>
          </a:p>
        </p:txBody>
      </p:sp>
      <p:sp>
        <p:nvSpPr>
          <p:cNvPr id="3" name="Subtitle 2"/>
          <p:cNvSpPr>
            <a:spLocks noGrp="1"/>
          </p:cNvSpPr>
          <p:nvPr>
            <p:ph type="subTitle" idx="1"/>
          </p:nvPr>
        </p:nvSpPr>
        <p:spPr>
          <a:xfrm>
            <a:off x="1371600" y="1500174"/>
            <a:ext cx="6400800" cy="3643338"/>
          </a:xfrm>
        </p:spPr>
        <p:txBody>
          <a:bodyPr>
            <a:noAutofit/>
          </a:bodyPr>
          <a:lstStyle/>
          <a:p>
            <a:pPr algn="just"/>
            <a:r>
              <a:rPr lang="hr-HR" sz="1600" dirty="0">
                <a:solidFill>
                  <a:schemeClr val="tx1"/>
                </a:solidFill>
              </a:rPr>
              <a:t>Vizualne razlike u karakterima lutaka moraju biti jasno naglašene kako bi bile vidljive publici. Kontrastima kao što su veliko-malo, tamno-svijetlo, savinuto-uspravno, široko-usko, hrapavo-glatko i sl. također naznačujemo karaktere i to ne samo formalno nego i sadržajno. Npr. široko tijelo = širokogrudna duša, usko tijelo = uskogrudna duša itd. Metafore i značenja koje možemo prenijeti na lutku kroz simboliku likovnih elemenata i njihovih odnosa oslobađaju nas doslovnog shvaćanja i suvišne deskripcije u opisu karaktera. Jasna i kvalitetna likovnost određenog karaktera nije sadržana u realističkim i deskriptivnim detaljima po uzoru na prirodu već je sadržana u značenju koje nose boje, oblici i materijali te u ključu određene predstave po kojemu ćemo tumačiti likovnost i radnju predstave. Imajući ovo na umu slobodnije se možemo poigrati materijalom, oblicima, teksturama i bojama planirajući izgled lutaka i lutkarske scenografije. </a:t>
            </a:r>
          </a:p>
          <a:p>
            <a:pPr algn="just"/>
            <a:endParaRPr lang="hr-HR" sz="1600" dirty="0">
              <a:solidFill>
                <a:schemeClr val="tx1"/>
              </a:solidFill>
            </a:endParaRPr>
          </a:p>
          <a:p>
            <a:pPr algn="just"/>
            <a:r>
              <a:rPr lang="hr-HR" sz="1600" dirty="0">
                <a:solidFill>
                  <a:schemeClr val="tx1"/>
                </a:solidFill>
              </a:rPr>
              <a:t>Zadatak 1.: Osmislite karakter/lice lutaka inspirirajući se slučajnim mrljama koje vas okružuju u prostoru. </a:t>
            </a:r>
          </a:p>
          <a:p>
            <a:pPr algn="just"/>
            <a:r>
              <a:rPr lang="hr-HR" sz="1600" dirty="0">
                <a:solidFill>
                  <a:schemeClr val="tx1"/>
                </a:solidFill>
              </a:rPr>
              <a:t>Zadatak 2.: Osmislite karaktere/lica lutaka kolažirajući nasumce iskidane komadiće kolaž-papira ili starih odbačenih crteža.</a:t>
            </a:r>
          </a:p>
          <a:p>
            <a:pPr algn="just"/>
            <a:endParaRPr lang="hr-HR" sz="1600" dirty="0">
              <a:solidFill>
                <a:schemeClr val="tx1"/>
              </a:solidFill>
            </a:endParaRPr>
          </a:p>
          <a:p>
            <a:pPr algn="just"/>
            <a:endParaRPr lang="hr-HR" sz="1600" dirty="0">
              <a:solidFill>
                <a:schemeClr val="tx1"/>
              </a:solidFill>
            </a:endParaRPr>
          </a:p>
          <a:p>
            <a:pPr algn="just"/>
            <a:endParaRPr lang="hr-HR" sz="1600" dirty="0">
              <a:solidFill>
                <a:schemeClr val="tx1"/>
              </a:solidFill>
            </a:endParaRPr>
          </a:p>
          <a:p>
            <a:pPr algn="just"/>
            <a:endParaRPr lang="hr-HR" sz="16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12"/>
            <a:ext cx="8229600" cy="1071570"/>
          </a:xfrm>
        </p:spPr>
        <p:txBody>
          <a:bodyPr>
            <a:normAutofit/>
          </a:bodyPr>
          <a:lstStyle/>
          <a:p>
            <a:r>
              <a:rPr lang="hr-HR" sz="1600" dirty="0">
                <a:latin typeface="+mn-lt"/>
              </a:rPr>
              <a:t>Studentske skice: karakter nadahnut korom drveta i otisnutom mrljom boje </a:t>
            </a:r>
          </a:p>
        </p:txBody>
      </p:sp>
      <p:pic>
        <p:nvPicPr>
          <p:cNvPr id="4" name="Content Placeholder 3" descr="lice_page-0001.jpg"/>
          <p:cNvPicPr>
            <a:picLocks noGrp="1"/>
          </p:cNvPicPr>
          <p:nvPr>
            <p:ph idx="1"/>
          </p:nvPr>
        </p:nvPicPr>
        <p:blipFill>
          <a:blip r:embed="rId2" cstate="print"/>
          <a:stretch>
            <a:fillRect/>
          </a:stretch>
        </p:blipFill>
        <p:spPr>
          <a:xfrm>
            <a:off x="928662" y="714356"/>
            <a:ext cx="3571900" cy="4500594"/>
          </a:xfrm>
          <a:prstGeom prst="rect">
            <a:avLst/>
          </a:prstGeom>
        </p:spPr>
      </p:pic>
      <p:pic>
        <p:nvPicPr>
          <p:cNvPr id="5" name="Picture 4" descr="lice mrlja22_page-0001.jpg"/>
          <p:cNvPicPr/>
          <p:nvPr/>
        </p:nvPicPr>
        <p:blipFill>
          <a:blip r:embed="rId3" cstate="print"/>
          <a:stretch>
            <a:fillRect/>
          </a:stretch>
        </p:blipFill>
        <p:spPr>
          <a:xfrm>
            <a:off x="5072066" y="1000108"/>
            <a:ext cx="2928958" cy="4074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715016"/>
            <a:ext cx="5486400" cy="457184"/>
          </a:xfrm>
        </p:spPr>
        <p:txBody>
          <a:bodyPr/>
          <a:lstStyle/>
          <a:p>
            <a:r>
              <a:rPr lang="hr-HR" dirty="0"/>
              <a:t>Autor likovnost Aleksander Vahramejev, </a:t>
            </a:r>
            <a:r>
              <a:rPr lang="hr-HR" i="1" dirty="0"/>
              <a:t>Pepeljuga</a:t>
            </a:r>
            <a:r>
              <a:rPr lang="hr-HR" dirty="0"/>
              <a:t>, 2010. </a:t>
            </a:r>
          </a:p>
          <a:p>
            <a:endParaRPr lang="hr-HR" dirty="0"/>
          </a:p>
        </p:txBody>
      </p:sp>
      <p:pic>
        <p:nvPicPr>
          <p:cNvPr id="5" name="Picture Placeholder 4" descr="C:\Users\Korisnik\Desktop\Pepelka_Mini_teater__foto.miha.fras_336_large.jpg"/>
          <p:cNvPicPr>
            <a:picLocks noGrp="1"/>
          </p:cNvPicPr>
          <p:nvPr>
            <p:ph type="pic" idx="1"/>
          </p:nvPr>
        </p:nvPicPr>
        <p:blipFill>
          <a:blip r:embed="rId2"/>
          <a:srcRect/>
          <a:stretch>
            <a:fillRect/>
          </a:stretch>
        </p:blipFill>
        <p:spPr bwMode="auto">
          <a:xfrm>
            <a:off x="1285852" y="612774"/>
            <a:ext cx="6357982" cy="481649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hr-HR" dirty="0"/>
              <a:t>Autorica likovnosti Marianna Stránská, </a:t>
            </a:r>
            <a:r>
              <a:rPr lang="hr-HR" i="1" dirty="0"/>
              <a:t>Četiri muzikanta</a:t>
            </a:r>
            <a:r>
              <a:rPr lang="hr-HR" dirty="0"/>
              <a:t>, 2010. </a:t>
            </a:r>
          </a:p>
        </p:txBody>
      </p:sp>
      <p:pic>
        <p:nvPicPr>
          <p:cNvPr id="5" name="Picture Placeholder 4" descr="https://repertoar.sigledal.org/stream?pid=img:2448&amp;s=PREVIEW"/>
          <p:cNvPicPr>
            <a:picLocks noGrp="1"/>
          </p:cNvPicPr>
          <p:nvPr>
            <p:ph type="pic" idx="1"/>
          </p:nvPr>
        </p:nvPicPr>
        <p:blipFill>
          <a:blip r:embed="rId2"/>
          <a:srcRect l="5625" r="5625"/>
          <a:stretch>
            <a:fillRect/>
          </a:stretch>
        </p:blipFill>
        <p:spPr bwMode="auto">
          <a:xfrm>
            <a:off x="1428728" y="612774"/>
            <a:ext cx="5849960" cy="453073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9"/>
            <a:ext cx="7772400" cy="500065"/>
          </a:xfrm>
        </p:spPr>
        <p:txBody>
          <a:bodyPr>
            <a:noAutofit/>
          </a:bodyPr>
          <a:lstStyle/>
          <a:p>
            <a:r>
              <a:rPr lang="hr-HR" sz="2800" dirty="0">
                <a:latin typeface="+mn-lt"/>
              </a:rPr>
              <a:t>Ručna lutka</a:t>
            </a:r>
          </a:p>
        </p:txBody>
      </p:sp>
      <p:sp>
        <p:nvSpPr>
          <p:cNvPr id="3" name="Subtitle 2"/>
          <p:cNvSpPr>
            <a:spLocks noGrp="1"/>
          </p:cNvSpPr>
          <p:nvPr>
            <p:ph type="subTitle" idx="1"/>
          </p:nvPr>
        </p:nvSpPr>
        <p:spPr>
          <a:xfrm>
            <a:off x="928662" y="1500174"/>
            <a:ext cx="7286676" cy="4429156"/>
          </a:xfrm>
        </p:spPr>
        <p:txBody>
          <a:bodyPr>
            <a:normAutofit fontScale="92500" lnSpcReduction="10000"/>
          </a:bodyPr>
          <a:lstStyle/>
          <a:p>
            <a:pPr algn="just"/>
            <a:r>
              <a:rPr lang="hr-HR" sz="1900" dirty="0">
                <a:solidFill>
                  <a:schemeClr val="tx1"/>
                </a:solidFill>
              </a:rPr>
              <a:t>Ručne lutke su one lutke koje se animiraju direktno, bez posredstva vodilica (štapova, konaca).  Rukom koja ulazi u tijelo lutke izvodimo brze i fleksibilne pokrete. U takve lutke ubrajamo ginjole i zijevalice. Za odabir ručnih lutaka u predstavi ključna je dramaturgija teksta. Za tekst u kojem ima mnogo dijaloga ili pjevanja odabrat ćemo isključivo zijevalice. Otvaranjem usta zijevalice daju ritam i pokret dijalogu ili naglašavaju pjevanje. Zašto je to važno? Za razliku od dramskog kazališta, lutkarsko je kazalište kazalište pokreta. Dugi dijalozi umrtvljuju lutku, narušavaju dinamiku radnje pa izvedba postaje dosadna. Lutka sve iskazuje kroz radnju i pokret. Tekst je  pomoćni alat oblikovanja radnje. Niti jedan tip lutke ne trpi mnogo  dijaloga osim lutke zijevalice koja otvaranjem usta, na komičan način, pokretom koji je direktan i brz (jer ruka glumca izravno animira lutkina usta) potkrjepljuje govor ili pjevanje. Ginjola ćemo pak odabrati prema tekstu koji zahtjeva brze pokrete i naglašene interakcije među lutkama, tučnjavu, vrisku i humor. Ruka animatora ulazi direktno u glavu ginjola te omogućuje brze pokrete, skokove, trku i sl. </a:t>
            </a:r>
          </a:p>
          <a:p>
            <a:endParaRPr lang="hr-H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186634" cy="928670"/>
          </a:xfrm>
        </p:spPr>
        <p:txBody>
          <a:bodyPr>
            <a:noAutofit/>
          </a:bodyPr>
          <a:lstStyle/>
          <a:p>
            <a:pPr algn="ctr"/>
            <a:r>
              <a:rPr lang="hr-HR" sz="2800" b="0" dirty="0">
                <a:latin typeface="+mn-lt"/>
              </a:rPr>
              <a:t>Ginjol </a:t>
            </a:r>
            <a:br>
              <a:rPr lang="hr-HR" sz="2800" dirty="0">
                <a:latin typeface="+mn-lt"/>
              </a:rPr>
            </a:br>
            <a:endParaRPr lang="hr-HR" sz="2800" dirty="0">
              <a:latin typeface="+mn-lt"/>
            </a:endParaRPr>
          </a:p>
        </p:txBody>
      </p:sp>
      <p:sp>
        <p:nvSpPr>
          <p:cNvPr id="4" name="Text Placeholder 3"/>
          <p:cNvSpPr>
            <a:spLocks noGrp="1"/>
          </p:cNvSpPr>
          <p:nvPr>
            <p:ph type="body" sz="half" idx="2"/>
          </p:nvPr>
        </p:nvSpPr>
        <p:spPr>
          <a:xfrm>
            <a:off x="457200" y="857233"/>
            <a:ext cx="8186766" cy="1143008"/>
          </a:xfrm>
        </p:spPr>
        <p:txBody>
          <a:bodyPr>
            <a:normAutofit/>
          </a:bodyPr>
          <a:lstStyle/>
          <a:p>
            <a:r>
              <a:rPr lang="hr-HR" sz="1800" dirty="0"/>
              <a:t>Ginjol je paravanska ručna lutka. U suvremenom lutkarskom kazalištu, gdje je česta pojava dramske interakcije glumac – lutka, može se animirati i izvan paravanskog okvira.</a:t>
            </a:r>
          </a:p>
        </p:txBody>
      </p:sp>
      <p:pic>
        <p:nvPicPr>
          <p:cNvPr id="5" name="Content Placeholder 4" descr="C:\Users\Korisnik\Desktop\fotke predavanja\363490.jpg"/>
          <p:cNvPicPr>
            <a:picLocks noGrp="1"/>
          </p:cNvPicPr>
          <p:nvPr>
            <p:ph idx="1"/>
          </p:nvPr>
        </p:nvPicPr>
        <p:blipFill>
          <a:blip r:embed="rId3"/>
          <a:srcRect/>
          <a:stretch>
            <a:fillRect/>
          </a:stretch>
        </p:blipFill>
        <p:spPr bwMode="auto">
          <a:xfrm>
            <a:off x="642910" y="1928801"/>
            <a:ext cx="4757742" cy="4214843"/>
          </a:xfrm>
          <a:prstGeom prst="rect">
            <a:avLst/>
          </a:prstGeom>
          <a:noFill/>
          <a:ln w="9525">
            <a:noFill/>
            <a:miter lim="800000"/>
            <a:headEnd/>
            <a:tailEnd/>
          </a:ln>
        </p:spPr>
      </p:pic>
      <p:sp>
        <p:nvSpPr>
          <p:cNvPr id="6" name="Rectangle 5"/>
          <p:cNvSpPr/>
          <p:nvPr/>
        </p:nvSpPr>
        <p:spPr>
          <a:xfrm>
            <a:off x="5500694" y="5572140"/>
            <a:ext cx="3143272" cy="584775"/>
          </a:xfrm>
          <a:prstGeom prst="rect">
            <a:avLst/>
          </a:prstGeom>
        </p:spPr>
        <p:txBody>
          <a:bodyPr wrap="square">
            <a:spAutoFit/>
          </a:bodyPr>
          <a:lstStyle/>
          <a:p>
            <a:r>
              <a:rPr lang="hr-HR" sz="1600" dirty="0"/>
              <a:t>Ginjoli, Iskra Jovanović Glavaš, </a:t>
            </a:r>
            <a:r>
              <a:rPr lang="hr-HR" sz="1600" i="1" dirty="0" err="1"/>
              <a:t>Punch</a:t>
            </a:r>
            <a:r>
              <a:rPr lang="hr-HR" sz="1600" i="1" dirty="0"/>
              <a:t> </a:t>
            </a:r>
            <a:r>
              <a:rPr lang="hr-HR" sz="1600" i="1" dirty="0" err="1"/>
              <a:t>and</a:t>
            </a:r>
            <a:r>
              <a:rPr lang="hr-HR" sz="1600" i="1" dirty="0"/>
              <a:t> Judy</a:t>
            </a:r>
            <a:r>
              <a:rPr lang="hr-HR" sz="1600" dirty="0"/>
              <a:t>, završni rad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901014" cy="655620"/>
          </a:xfrm>
        </p:spPr>
        <p:txBody>
          <a:bodyPr>
            <a:normAutofit/>
          </a:bodyPr>
          <a:lstStyle/>
          <a:p>
            <a:pPr algn="ctr"/>
            <a:r>
              <a:rPr lang="hr-HR" sz="2800" b="0" dirty="0">
                <a:latin typeface="+mn-lt"/>
              </a:rPr>
              <a:t>Idejna skica</a:t>
            </a:r>
          </a:p>
        </p:txBody>
      </p:sp>
      <p:sp>
        <p:nvSpPr>
          <p:cNvPr id="4" name="Text Placeholder 3"/>
          <p:cNvSpPr>
            <a:spLocks noGrp="1"/>
          </p:cNvSpPr>
          <p:nvPr>
            <p:ph type="body" sz="half" idx="2"/>
          </p:nvPr>
        </p:nvSpPr>
        <p:spPr>
          <a:xfrm>
            <a:off x="457200" y="1071547"/>
            <a:ext cx="7972452" cy="1214445"/>
          </a:xfrm>
        </p:spPr>
        <p:txBody>
          <a:bodyPr>
            <a:normAutofit/>
          </a:bodyPr>
          <a:lstStyle/>
          <a:p>
            <a:r>
              <a:rPr lang="hr-HR" sz="2000" dirty="0"/>
              <a:t>Prije izrade, karakter lutke tražimo putem idejne skice.</a:t>
            </a:r>
          </a:p>
        </p:txBody>
      </p:sp>
      <p:pic>
        <p:nvPicPr>
          <p:cNvPr id="5" name="Content Placeholder 4" descr="C:\Users\Korisnik\Desktop\fotke predavanja\hana skica_page-0001.jpg"/>
          <p:cNvPicPr>
            <a:picLocks noGrp="1"/>
          </p:cNvPicPr>
          <p:nvPr>
            <p:ph idx="1"/>
          </p:nvPr>
        </p:nvPicPr>
        <p:blipFill>
          <a:blip r:embed="rId2" cstate="print"/>
          <a:srcRect/>
          <a:stretch>
            <a:fillRect/>
          </a:stretch>
        </p:blipFill>
        <p:spPr bwMode="auto">
          <a:xfrm>
            <a:off x="428596" y="1785926"/>
            <a:ext cx="8215370" cy="4143404"/>
          </a:xfrm>
          <a:prstGeom prst="rect">
            <a:avLst/>
          </a:prstGeom>
          <a:noFill/>
          <a:ln w="9525">
            <a:noFill/>
            <a:miter lim="800000"/>
            <a:headEnd/>
            <a:tailEnd/>
          </a:ln>
        </p:spPr>
      </p:pic>
      <p:sp>
        <p:nvSpPr>
          <p:cNvPr id="6" name="Rectangle 5"/>
          <p:cNvSpPr/>
          <p:nvPr/>
        </p:nvSpPr>
        <p:spPr>
          <a:xfrm>
            <a:off x="1000100" y="6072206"/>
            <a:ext cx="6143652" cy="338554"/>
          </a:xfrm>
          <a:prstGeom prst="rect">
            <a:avLst/>
          </a:prstGeom>
        </p:spPr>
        <p:txBody>
          <a:bodyPr wrap="square">
            <a:spAutoFit/>
          </a:bodyPr>
          <a:lstStyle/>
          <a:p>
            <a:r>
              <a:rPr lang="hr-HR" sz="1600" dirty="0"/>
              <a:t>                 Idejne skice, autor Hanna Ciganova</a:t>
            </a:r>
            <a:r>
              <a:rPr lang="hr-HR" sz="1600" i="1" dirty="0"/>
              <a:t>, Oluja</a:t>
            </a:r>
            <a:r>
              <a:rPr lang="hr-HR" sz="1600" dirty="0"/>
              <a:t>, 2014.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928693"/>
          </a:xfrm>
        </p:spPr>
        <p:txBody>
          <a:bodyPr>
            <a:normAutofit/>
          </a:bodyPr>
          <a:lstStyle/>
          <a:p>
            <a:r>
              <a:rPr lang="hr-HR" sz="2800" dirty="0">
                <a:latin typeface="+mn-lt"/>
              </a:rPr>
              <a:t>Tehnička skica</a:t>
            </a:r>
          </a:p>
        </p:txBody>
      </p:sp>
      <p:sp>
        <p:nvSpPr>
          <p:cNvPr id="3" name="Subtitle 2"/>
          <p:cNvSpPr>
            <a:spLocks noGrp="1"/>
          </p:cNvSpPr>
          <p:nvPr>
            <p:ph type="subTitle" idx="1"/>
          </p:nvPr>
        </p:nvSpPr>
        <p:spPr>
          <a:xfrm>
            <a:off x="857224" y="1071546"/>
            <a:ext cx="3000396" cy="5286412"/>
          </a:xfrm>
        </p:spPr>
        <p:txBody>
          <a:bodyPr>
            <a:normAutofit/>
          </a:bodyPr>
          <a:lstStyle/>
          <a:p>
            <a:pPr algn="just"/>
            <a:r>
              <a:rPr lang="hr-HR" sz="1800" dirty="0">
                <a:solidFill>
                  <a:schemeClr val="tx1"/>
                </a:solidFill>
              </a:rPr>
              <a:t>Skicu za lutku u mjerilu 1:1 nužno je napraviti prije početka izrade. Njome kontroliramo odnose veličina pojedinih dijelova tijela, ali i veličine u odnosu na druge lutke iste predstave. Naime, percepcija veličina na dvodimenzionalnom crtežu u odnosu na trodimenzionalne objekte je različita. U trodimenzionalnom prostoru skloni smo uveličavati  objekte i zato nam crtež služi kao korektiv  veličine masa koje modeliramo. </a:t>
            </a:r>
          </a:p>
        </p:txBody>
      </p:sp>
      <p:pic>
        <p:nvPicPr>
          <p:cNvPr id="6" name="Picture 5" descr="C:\Users\Korisnik\Desktop\fotke predavanja\tehnička skica ginjol i glava.jpeg"/>
          <p:cNvPicPr/>
          <p:nvPr/>
        </p:nvPicPr>
        <p:blipFill>
          <a:blip r:embed="rId2">
            <a:lum bright="-10000" contrast="10000"/>
          </a:blip>
          <a:srcRect/>
          <a:stretch>
            <a:fillRect/>
          </a:stretch>
        </p:blipFill>
        <p:spPr bwMode="auto">
          <a:xfrm>
            <a:off x="4429124" y="1071546"/>
            <a:ext cx="3714776" cy="4572032"/>
          </a:xfrm>
          <a:prstGeom prst="rect">
            <a:avLst/>
          </a:prstGeom>
          <a:noFill/>
          <a:ln w="9525">
            <a:noFill/>
            <a:miter lim="800000"/>
            <a:headEnd/>
            <a:tailEnd/>
          </a:ln>
        </p:spPr>
      </p:pic>
      <p:sp>
        <p:nvSpPr>
          <p:cNvPr id="7" name="Rectangle 6"/>
          <p:cNvSpPr/>
          <p:nvPr/>
        </p:nvSpPr>
        <p:spPr>
          <a:xfrm>
            <a:off x="4286248" y="5691157"/>
            <a:ext cx="4143404" cy="584775"/>
          </a:xfrm>
          <a:prstGeom prst="rect">
            <a:avLst/>
          </a:prstGeom>
        </p:spPr>
        <p:txBody>
          <a:bodyPr wrap="square">
            <a:spAutoFit/>
          </a:bodyPr>
          <a:lstStyle/>
          <a:p>
            <a:r>
              <a:rPr lang="hr-HR" sz="1600" dirty="0"/>
              <a:t>Tehnička skica ginjola s nogama, Anamarija Šerbetar, Oblikovanje i tehnologija lutke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dirty="0"/>
              <a:t>Uvod</a:t>
            </a:r>
          </a:p>
        </p:txBody>
      </p:sp>
      <p:sp>
        <p:nvSpPr>
          <p:cNvPr id="3" name="Content Placeholder 2"/>
          <p:cNvSpPr>
            <a:spLocks noGrp="1"/>
          </p:cNvSpPr>
          <p:nvPr>
            <p:ph idx="1"/>
          </p:nvPr>
        </p:nvSpPr>
        <p:spPr/>
        <p:txBody>
          <a:bodyPr>
            <a:normAutofit/>
          </a:bodyPr>
          <a:lstStyle/>
          <a:p>
            <a:pPr algn="just">
              <a:buNone/>
            </a:pPr>
            <a:r>
              <a:rPr lang="hr-HR" sz="2000" dirty="0"/>
              <a:t>      U predavanjima iz dvaju kolegija Oblikovanje i tehnologija lutke 1 i 2 nećemo se zadržavati na povijesti i teoriji lutkarstva jer su te teme široko obrađene u drugim kolegijima kao što su Povijest i teorija lutkarstva, Estetika lutkarstva i Oblikovanje karaktera lutke 1 i 2. Usredotočit ćemo se na tehnologiju izrade tipskih lutaka, ručnih i štapnih lutaka. Naglasak je stavljen na izradu lutaka u odnosu na animaciju, odnosno potrebe animatora. Većina literature koja se bavi tehnologijom izrade lutaka upućuje na to kako se lutke rade, prikazuju tehnološke nacrte i opisuju mnoštvo različitih spojeva i mehanizama pokretanja lutaka. Studentima koji se bave tehnologijom važno je istaknuti zašto se i u kojim prilikama odlučujemo za pojedini tip lutaka, spoj ili mehanizam i kakav utjecaj pojedina rješenja imaju na animaciju.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a:latin typeface="+mn-lt"/>
              </a:rPr>
              <a:t>Izrada glave ginjola</a:t>
            </a:r>
          </a:p>
        </p:txBody>
      </p:sp>
      <p:sp>
        <p:nvSpPr>
          <p:cNvPr id="3" name="Content Placeholder 2"/>
          <p:cNvSpPr>
            <a:spLocks noGrp="1"/>
          </p:cNvSpPr>
          <p:nvPr>
            <p:ph idx="1"/>
          </p:nvPr>
        </p:nvSpPr>
        <p:spPr>
          <a:xfrm>
            <a:off x="357158" y="1600200"/>
            <a:ext cx="4500594" cy="4525963"/>
          </a:xfrm>
        </p:spPr>
        <p:txBody>
          <a:bodyPr>
            <a:normAutofit/>
          </a:bodyPr>
          <a:lstStyle/>
          <a:p>
            <a:pPr algn="just">
              <a:buNone/>
            </a:pPr>
            <a:r>
              <a:rPr lang="hr-HR" sz="1800" dirty="0"/>
              <a:t>      Glava ginjola može se oblikovati od različitih materijala: drveta, spužve, stiropora... U ovoj nastavnoj jedinici bavit ćemo se oblikovanjem i kaširanjem glave od stiropora. Stiropor možemo oblikovati iz jednog komada ili dodavanjem dijelova. Oblikujemo ga skalpelima i brusnim papirom pazeći da otvorimo bočne plohe kako bi lice bilo vidljivo iz profila. Oblikovanje kontroliramo prenoseći glavne linije lica na stiropor. Jako istaknute reljefe lica naknadno dodajemo lijepljenjem. </a:t>
            </a:r>
          </a:p>
        </p:txBody>
      </p:sp>
      <p:pic>
        <p:nvPicPr>
          <p:cNvPr id="4" name="Picture 3" descr="C:\Documents and Settings\Ria\My Documents\ginjoli,vježbe eldan,mirel,grumbli,čačić\CIMG0475.JPG"/>
          <p:cNvPicPr/>
          <p:nvPr/>
        </p:nvPicPr>
        <p:blipFill>
          <a:blip r:embed="rId2" cstate="print"/>
          <a:srcRect/>
          <a:stretch>
            <a:fillRect/>
          </a:stretch>
        </p:blipFill>
        <p:spPr bwMode="auto">
          <a:xfrm>
            <a:off x="5143504" y="1571612"/>
            <a:ext cx="3357586" cy="4071966"/>
          </a:xfrm>
          <a:prstGeom prst="rect">
            <a:avLst/>
          </a:prstGeom>
          <a:noFill/>
          <a:ln w="9525">
            <a:noFill/>
            <a:miter lim="800000"/>
            <a:headEnd/>
            <a:tailEnd/>
          </a:ln>
        </p:spPr>
      </p:pic>
      <p:sp>
        <p:nvSpPr>
          <p:cNvPr id="5" name="Rectangle 4"/>
          <p:cNvSpPr/>
          <p:nvPr/>
        </p:nvSpPr>
        <p:spPr>
          <a:xfrm>
            <a:off x="5143504" y="5786454"/>
            <a:ext cx="3357586" cy="830997"/>
          </a:xfrm>
          <a:prstGeom prst="rect">
            <a:avLst/>
          </a:prstGeom>
        </p:spPr>
        <p:txBody>
          <a:bodyPr wrap="square">
            <a:spAutoFit/>
          </a:bodyPr>
          <a:lstStyle/>
          <a:p>
            <a:r>
              <a:rPr lang="hr-HR" sz="1600" dirty="0"/>
              <a:t>Kaširanje glave preko glinene osnove, studenti Kazališnog odsjeka, Lutkarska tehnologija 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hr-HR" sz="2800" dirty="0">
                <a:latin typeface="+mn-lt"/>
              </a:rPr>
              <a:t>Kaširanje stiropora</a:t>
            </a:r>
          </a:p>
        </p:txBody>
      </p:sp>
      <p:sp>
        <p:nvSpPr>
          <p:cNvPr id="3" name="Content Placeholder 2"/>
          <p:cNvSpPr>
            <a:spLocks noGrp="1"/>
          </p:cNvSpPr>
          <p:nvPr>
            <p:ph idx="1"/>
          </p:nvPr>
        </p:nvSpPr>
        <p:spPr>
          <a:xfrm>
            <a:off x="500034" y="1500174"/>
            <a:ext cx="7858180" cy="4357718"/>
          </a:xfrm>
        </p:spPr>
        <p:txBody>
          <a:bodyPr>
            <a:normAutofit/>
          </a:bodyPr>
          <a:lstStyle/>
          <a:p>
            <a:pPr algn="just">
              <a:buNone/>
            </a:pPr>
            <a:r>
              <a:rPr lang="hr-HR" sz="1800" dirty="0"/>
              <a:t>      Stiropor možemo kaširati na više načina. Kaširamo papirom, smjesom od piljevine, ili tkaninom, a slojeve povezujemo razrijeđenim ljepilom za drvo ili u kombinaciji s ljepilom za tapete. Omjer ljepila i vode je otprilike 4:1. Ljepilo za kaširanje ne bi trebalo biti isuviše rijetko i vodenasto jer se tako ne može postići željena čvrstina kaširanog sloja. Je li nam ljepilo isuviše gusto možemo vidjeti po tome što se brzo upija u papir i lijepi za prste, a kaširani se sloj otkida od osnove. Je li isuviše rijetko možemo procijeniti po tom što nema gustoću, poput razrijeđenog je mlijeka, slojevi se dugo suše, a osušena glavica nema čvrstoću. </a:t>
            </a:r>
          </a:p>
          <a:p>
            <a:pPr algn="just">
              <a:buNone/>
            </a:pPr>
            <a:endParaRPr lang="hr-HR" sz="1800" dirty="0"/>
          </a:p>
          <a:p>
            <a:pPr algn="just">
              <a:buNone/>
            </a:pPr>
            <a:r>
              <a:rPr lang="hr-HR" sz="1800" dirty="0"/>
              <a:t>      Zadatak: manje komade stiropora kaširajte različitim vrstama papira, smjesom piljevine i drveta te tkaninom. Istražite tvrdoću i otpornost kaširanog sloja te upojnost boje na podlozi. </a:t>
            </a:r>
          </a:p>
          <a:p>
            <a:pPr algn="just">
              <a:buNone/>
            </a:pPr>
            <a:endParaRPr lang="hr-H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3829048" cy="4911741"/>
          </a:xfrm>
        </p:spPr>
        <p:txBody>
          <a:bodyPr>
            <a:normAutofit/>
          </a:bodyPr>
          <a:lstStyle/>
          <a:p>
            <a:pPr algn="just">
              <a:buNone/>
            </a:pPr>
            <a:r>
              <a:rPr lang="hr-HR" sz="1800" dirty="0"/>
              <a:t>      Savjet: kaširanje papirom može se značajno ubrzati ako unaprijed  ljepilom premažemo dva velika lista novina na glatkoj podlozi. Ovaj postupak bitno ubrzava proces kaširanja jer kaširamo s dva sloja odjednom, otkidajući komade, veće ili manje, koji nam odgovaraju oblicima. Naročito je pogodan za kaširanje velikih površina scenografije i rekvizite.</a:t>
            </a:r>
          </a:p>
        </p:txBody>
      </p:sp>
      <p:pic>
        <p:nvPicPr>
          <p:cNvPr id="4" name="Picture 3" descr="C:\Documents and Settings\Ria\My Documents\fotke 9.1.2013\100CASIO\CIMG3891.JPG"/>
          <p:cNvPicPr/>
          <p:nvPr/>
        </p:nvPicPr>
        <p:blipFill>
          <a:blip r:embed="rId3" cstate="print"/>
          <a:srcRect/>
          <a:stretch>
            <a:fillRect/>
          </a:stretch>
        </p:blipFill>
        <p:spPr bwMode="auto">
          <a:xfrm>
            <a:off x="4714876" y="857232"/>
            <a:ext cx="3786214" cy="2357454"/>
          </a:xfrm>
          <a:prstGeom prst="rect">
            <a:avLst/>
          </a:prstGeom>
          <a:noFill/>
          <a:ln w="9525">
            <a:noFill/>
            <a:miter lim="800000"/>
            <a:headEnd/>
            <a:tailEnd/>
          </a:ln>
        </p:spPr>
      </p:pic>
      <p:pic>
        <p:nvPicPr>
          <p:cNvPr id="5" name="Picture 4" descr="C:\Documents and Settings\Ria\My Documents\fotke 9.1.2013\100CASIO\CIMG3892.JPG"/>
          <p:cNvPicPr/>
          <p:nvPr/>
        </p:nvPicPr>
        <p:blipFill>
          <a:blip r:embed="rId4" cstate="print"/>
          <a:srcRect/>
          <a:stretch>
            <a:fillRect/>
          </a:stretch>
        </p:blipFill>
        <p:spPr bwMode="auto">
          <a:xfrm>
            <a:off x="4714876" y="3357562"/>
            <a:ext cx="3786214" cy="2357454"/>
          </a:xfrm>
          <a:prstGeom prst="rect">
            <a:avLst/>
          </a:prstGeom>
          <a:noFill/>
          <a:ln w="9525">
            <a:noFill/>
            <a:miter lim="800000"/>
            <a:headEnd/>
            <a:tailEnd/>
          </a:ln>
        </p:spPr>
      </p:pic>
      <p:sp>
        <p:nvSpPr>
          <p:cNvPr id="6" name="Rectangle 5"/>
          <p:cNvSpPr/>
          <p:nvPr/>
        </p:nvSpPr>
        <p:spPr>
          <a:xfrm>
            <a:off x="4714876" y="5857892"/>
            <a:ext cx="3857652" cy="584775"/>
          </a:xfrm>
          <a:prstGeom prst="rect">
            <a:avLst/>
          </a:prstGeom>
        </p:spPr>
        <p:txBody>
          <a:bodyPr wrap="square">
            <a:spAutoFit/>
          </a:bodyPr>
          <a:lstStyle/>
          <a:p>
            <a:pPr lvl="0" fontAlgn="base">
              <a:spcBef>
                <a:spcPct val="0"/>
              </a:spcBef>
              <a:spcAft>
                <a:spcPct val="0"/>
              </a:spcAft>
            </a:pPr>
            <a:r>
              <a:rPr lang="hr-HR" sz="1600" dirty="0">
                <a:ea typeface="Times New Roman" pitchFamily="18" charset="0"/>
                <a:cs typeface="Times New Roman" pitchFamily="18" charset="0"/>
              </a:rPr>
              <a:t>Priprema za kaširanje s nekoliko slojeva većih novinskih listova</a:t>
            </a:r>
            <a:endParaRPr lang="hr-HR" sz="1600" dirty="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hr-HR" sz="2800" dirty="0">
                <a:latin typeface="+mn-lt"/>
              </a:rPr>
              <a:t>Obrada kaširanog sloja</a:t>
            </a:r>
          </a:p>
        </p:txBody>
      </p:sp>
      <p:sp>
        <p:nvSpPr>
          <p:cNvPr id="3" name="Content Placeholder 2"/>
          <p:cNvSpPr>
            <a:spLocks noGrp="1"/>
          </p:cNvSpPr>
          <p:nvPr>
            <p:ph idx="1"/>
          </p:nvPr>
        </p:nvSpPr>
        <p:spPr>
          <a:xfrm>
            <a:off x="0" y="1142984"/>
            <a:ext cx="5143504" cy="4983179"/>
          </a:xfrm>
        </p:spPr>
        <p:txBody>
          <a:bodyPr>
            <a:normAutofit/>
          </a:bodyPr>
          <a:lstStyle/>
          <a:p>
            <a:pPr algn="just">
              <a:buNone/>
            </a:pPr>
            <a:r>
              <a:rPr lang="hr-HR" sz="1800" dirty="0"/>
              <a:t>      Kaširani sloj, nakon sušenja, možemo obraditi ručnim ili brušenjem električnom brusilicom. Površinu nakon brušenja možemo premazati smjesom brašna i gipsa u omjeru 1:1 koju povezujemo razrijeđenim ljepilom. Smjesu nanosimo kistom ili lopaticom ovisno o njenoj gustoći. Njome možemo izvoditi fine modelacije ili spriječiti reflektiranje površine. Naime, vrlo glatke i lakirane površine lutaka i scenografije, neće se dobro vidjeti na sceni jer će reflektirati svjetlo. Stoga je dobro za završni sloj, prije bojanja i lakiranja, površinu namazati ovom smjesom te ju kistom okomito tufkati i tako stvoriti površinu s grubljom teksturom koja neće reflektirati svjetlost nego ga upijati. Prije bojanja, površinu premažemo razrijeđenim ljepilom kako bi se slojevi povezali i učvrstila površina.</a:t>
            </a:r>
          </a:p>
          <a:p>
            <a:pPr algn="just">
              <a:buNone/>
            </a:pPr>
            <a:endParaRPr lang="hr-HR" sz="1600" dirty="0"/>
          </a:p>
        </p:txBody>
      </p:sp>
      <p:pic>
        <p:nvPicPr>
          <p:cNvPr id="4" name="Picture 3" descr="C:\Documents and Settings\Ria\My Documents\fotke 9.1.2013\100CASIO\CIMG3893.JPG"/>
          <p:cNvPicPr/>
          <p:nvPr/>
        </p:nvPicPr>
        <p:blipFill>
          <a:blip r:embed="rId2" cstate="print"/>
          <a:srcRect l="11240" t="16714" r="6472" b="20680"/>
          <a:stretch>
            <a:fillRect/>
          </a:stretch>
        </p:blipFill>
        <p:spPr bwMode="auto">
          <a:xfrm>
            <a:off x="5214942" y="2357430"/>
            <a:ext cx="3500462" cy="2233617"/>
          </a:xfrm>
          <a:prstGeom prst="rect">
            <a:avLst/>
          </a:prstGeom>
          <a:noFill/>
          <a:ln w="9525">
            <a:noFill/>
            <a:miter lim="800000"/>
            <a:headEnd/>
            <a:tailEnd/>
          </a:ln>
        </p:spPr>
      </p:pic>
      <p:sp>
        <p:nvSpPr>
          <p:cNvPr id="5" name="Rectangle 4"/>
          <p:cNvSpPr/>
          <p:nvPr/>
        </p:nvSpPr>
        <p:spPr>
          <a:xfrm>
            <a:off x="5214942" y="4714884"/>
            <a:ext cx="3571900" cy="338554"/>
          </a:xfrm>
          <a:prstGeom prst="rect">
            <a:avLst/>
          </a:prstGeom>
        </p:spPr>
        <p:txBody>
          <a:bodyPr wrap="square">
            <a:spAutoFit/>
          </a:bodyPr>
          <a:lstStyle/>
          <a:p>
            <a:r>
              <a:rPr lang="hr-HR" sz="1600" dirty="0"/>
              <a:t>Brusilica za graviranje s brusnim papirom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5786454"/>
            <a:ext cx="4714908" cy="785818"/>
          </a:xfrm>
        </p:spPr>
        <p:txBody>
          <a:bodyPr>
            <a:normAutofit/>
          </a:bodyPr>
          <a:lstStyle/>
          <a:p>
            <a:r>
              <a:rPr lang="hr-HR" sz="1600" dirty="0"/>
              <a:t>Ginjol, Ida Klarić, Oblikovanje karaktera lutke 2</a:t>
            </a:r>
          </a:p>
        </p:txBody>
      </p:sp>
      <p:pic>
        <p:nvPicPr>
          <p:cNvPr id="4" name="Content Placeholder 3" descr="279324544_731003618328725_1301453910654100949_n.jpg"/>
          <p:cNvPicPr>
            <a:picLocks noGrp="1" noChangeAspect="1"/>
          </p:cNvPicPr>
          <p:nvPr>
            <p:ph idx="1"/>
          </p:nvPr>
        </p:nvPicPr>
        <p:blipFill>
          <a:blip r:embed="rId2"/>
          <a:stretch>
            <a:fillRect/>
          </a:stretch>
        </p:blipFill>
        <p:spPr>
          <a:xfrm>
            <a:off x="2500298" y="500042"/>
            <a:ext cx="4604274" cy="5268931"/>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543824" cy="928694"/>
          </a:xfrm>
        </p:spPr>
        <p:txBody>
          <a:bodyPr>
            <a:noAutofit/>
          </a:bodyPr>
          <a:lstStyle/>
          <a:p>
            <a:pPr algn="ctr"/>
            <a:r>
              <a:rPr lang="hr-HR" sz="2800" b="0" dirty="0">
                <a:latin typeface="+mn-lt"/>
              </a:rPr>
              <a:t>Vođenje ginjola</a:t>
            </a:r>
            <a:br>
              <a:rPr lang="hr-HR" sz="2800" b="0" dirty="0">
                <a:latin typeface="+mn-lt"/>
              </a:rPr>
            </a:br>
            <a:endParaRPr lang="hr-HR" sz="2800" b="0" dirty="0">
              <a:latin typeface="+mn-lt"/>
            </a:endParaRPr>
          </a:p>
        </p:txBody>
      </p:sp>
      <p:sp>
        <p:nvSpPr>
          <p:cNvPr id="4" name="Text Placeholder 3"/>
          <p:cNvSpPr>
            <a:spLocks noGrp="1"/>
          </p:cNvSpPr>
          <p:nvPr>
            <p:ph type="body" sz="half" idx="2"/>
          </p:nvPr>
        </p:nvSpPr>
        <p:spPr>
          <a:xfrm>
            <a:off x="457200" y="1071545"/>
            <a:ext cx="8329642" cy="1643075"/>
          </a:xfrm>
        </p:spPr>
        <p:txBody>
          <a:bodyPr>
            <a:normAutofit fontScale="92500" lnSpcReduction="10000"/>
          </a:bodyPr>
          <a:lstStyle/>
          <a:p>
            <a:pPr algn="just"/>
            <a:r>
              <a:rPr lang="hr-HR" sz="1900" dirty="0"/>
              <a:t>Ginjole animiramo pomoću tuljaca koji se umeću u glavu i ručice lutke. Pri tom kažiprst animatora ulazi u glavu, a palac i mali prst u ručice. Osim toga postoje i druga rješenja vođenja glave i ruku.  Ako je glava, zbog potrebe scene, velika i teška tada će biti potrebno izraditi širi tuljac kako bi se u glavu mogla umetnuti dva prsta animatora – kažiprst i srednjak. Ginjole je moguće voditi i bez umetanja tuljaca za prste. U tom slučaju je glava od spužve i malena.  </a:t>
            </a:r>
          </a:p>
          <a:p>
            <a:endParaRPr lang="hr-HR" dirty="0"/>
          </a:p>
        </p:txBody>
      </p:sp>
      <p:pic>
        <p:nvPicPr>
          <p:cNvPr id="5" name="Content Placeholder 4" descr="C:\Users\Korisnik\Desktop\fotke predavanja\ginjol4_page-0001.jpg"/>
          <p:cNvPicPr>
            <a:picLocks noGrp="1"/>
          </p:cNvPicPr>
          <p:nvPr>
            <p:ph idx="1"/>
          </p:nvPr>
        </p:nvPicPr>
        <p:blipFill>
          <a:blip r:embed="rId2" cstate="print"/>
          <a:srcRect/>
          <a:stretch>
            <a:fillRect/>
          </a:stretch>
        </p:blipFill>
        <p:spPr bwMode="auto">
          <a:xfrm>
            <a:off x="1000100" y="2928934"/>
            <a:ext cx="3000396" cy="3357586"/>
          </a:xfrm>
          <a:prstGeom prst="rect">
            <a:avLst/>
          </a:prstGeom>
          <a:noFill/>
          <a:ln w="9525">
            <a:noFill/>
            <a:miter lim="800000"/>
            <a:headEnd/>
            <a:tailEnd/>
          </a:ln>
        </p:spPr>
      </p:pic>
      <p:pic>
        <p:nvPicPr>
          <p:cNvPr id="6" name="Picture 5" descr="C:\Users\Korisnik\Desktop\fotke predavanja\skica6op_page-0001.jpg"/>
          <p:cNvPicPr/>
          <p:nvPr/>
        </p:nvPicPr>
        <p:blipFill>
          <a:blip r:embed="rId3" cstate="print"/>
          <a:srcRect/>
          <a:stretch>
            <a:fillRect/>
          </a:stretch>
        </p:blipFill>
        <p:spPr bwMode="auto">
          <a:xfrm>
            <a:off x="4500562" y="2928934"/>
            <a:ext cx="3071834" cy="307183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4"/>
            <a:ext cx="7772400" cy="1928826"/>
          </a:xfrm>
        </p:spPr>
        <p:txBody>
          <a:bodyPr>
            <a:normAutofit/>
          </a:bodyPr>
          <a:lstStyle/>
          <a:p>
            <a:pPr algn="just"/>
            <a:r>
              <a:rPr lang="hr-HR" sz="1800" dirty="0">
                <a:latin typeface="+mn-lt"/>
              </a:rPr>
              <a:t>Tuljci za ručice se ne rade i u slučaju kada prsti animatora izravno predstavljaju ruke lutke. Tada se napravi prorez za prste kroz haljinicu/tijelo lutke. Također,  nije potrebno stavljati tuljce ako su ručice od spužve ili tkanine. U tom slučaju moramo paziti na dužinu ruku lutke koja mora točno odgovarati dužini raspona animatorove šake kako pri pokretima ručice ne bi skliznule iz ruku animatora.</a:t>
            </a:r>
            <a:br>
              <a:rPr lang="hr-HR" sz="1600" dirty="0">
                <a:latin typeface="+mn-lt"/>
              </a:rPr>
            </a:br>
            <a:endParaRPr lang="hr-HR" sz="1600" dirty="0">
              <a:latin typeface="+mn-lt"/>
            </a:endParaRPr>
          </a:p>
        </p:txBody>
      </p:sp>
      <p:pic>
        <p:nvPicPr>
          <p:cNvPr id="4" name="Picture 3" descr="C:\Users\Korisnik\Desktop\fotke predavanja\skica2op_page-0001.jpg"/>
          <p:cNvPicPr/>
          <p:nvPr/>
        </p:nvPicPr>
        <p:blipFill>
          <a:blip r:embed="rId2" cstate="print"/>
          <a:srcRect/>
          <a:stretch>
            <a:fillRect/>
          </a:stretch>
        </p:blipFill>
        <p:spPr bwMode="auto">
          <a:xfrm>
            <a:off x="1142976" y="2143116"/>
            <a:ext cx="2614619" cy="3500462"/>
          </a:xfrm>
          <a:prstGeom prst="rect">
            <a:avLst/>
          </a:prstGeom>
          <a:noFill/>
          <a:ln w="9525">
            <a:noFill/>
            <a:miter lim="800000"/>
            <a:headEnd/>
            <a:tailEnd/>
          </a:ln>
        </p:spPr>
      </p:pic>
      <p:pic>
        <p:nvPicPr>
          <p:cNvPr id="5" name="Picture 4" descr="C:\Users\Korisnik\Desktop\fotke predavanja\skica1op_page-0001.jpg"/>
          <p:cNvPicPr/>
          <p:nvPr/>
        </p:nvPicPr>
        <p:blipFill>
          <a:blip r:embed="rId3" cstate="print"/>
          <a:srcRect/>
          <a:stretch>
            <a:fillRect/>
          </a:stretch>
        </p:blipFill>
        <p:spPr bwMode="auto">
          <a:xfrm>
            <a:off x="5214942" y="2214554"/>
            <a:ext cx="2357454" cy="3429024"/>
          </a:xfrm>
          <a:prstGeom prst="rect">
            <a:avLst/>
          </a:prstGeom>
          <a:noFill/>
          <a:ln w="9525">
            <a:noFill/>
            <a:miter lim="800000"/>
            <a:headEnd/>
            <a:tailEnd/>
          </a:ln>
        </p:spPr>
      </p:pic>
      <p:sp>
        <p:nvSpPr>
          <p:cNvPr id="6" name="Rectangle 5"/>
          <p:cNvSpPr/>
          <p:nvPr/>
        </p:nvSpPr>
        <p:spPr>
          <a:xfrm>
            <a:off x="714348" y="5715016"/>
            <a:ext cx="7715304" cy="338554"/>
          </a:xfrm>
          <a:prstGeom prst="rect">
            <a:avLst/>
          </a:prstGeom>
        </p:spPr>
        <p:txBody>
          <a:bodyPr wrap="square">
            <a:spAutoFit/>
          </a:bodyPr>
          <a:lstStyle/>
          <a:p>
            <a:r>
              <a:rPr lang="hr-HR" sz="1600" dirty="0"/>
              <a:t>                Goli prsti animatora                                                      Ručica od tkanine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2"/>
            <a:ext cx="7772400" cy="785818"/>
          </a:xfrm>
        </p:spPr>
        <p:txBody>
          <a:bodyPr>
            <a:normAutofit/>
          </a:bodyPr>
          <a:lstStyle/>
          <a:p>
            <a:r>
              <a:rPr lang="hr-HR" sz="2800" dirty="0">
                <a:latin typeface="+mn-lt"/>
              </a:rPr>
              <a:t>Izrada tuljaca</a:t>
            </a:r>
          </a:p>
        </p:txBody>
      </p:sp>
      <p:sp>
        <p:nvSpPr>
          <p:cNvPr id="3" name="Subtitle 2"/>
          <p:cNvSpPr>
            <a:spLocks noGrp="1"/>
          </p:cNvSpPr>
          <p:nvPr>
            <p:ph type="subTitle" idx="1"/>
          </p:nvPr>
        </p:nvSpPr>
        <p:spPr>
          <a:xfrm>
            <a:off x="642910" y="1500174"/>
            <a:ext cx="7858180" cy="4429156"/>
          </a:xfrm>
        </p:spPr>
        <p:txBody>
          <a:bodyPr>
            <a:normAutofit/>
          </a:bodyPr>
          <a:lstStyle/>
          <a:p>
            <a:pPr algn="just"/>
            <a:r>
              <a:rPr lang="hr-HR" sz="1800" dirty="0">
                <a:solidFill>
                  <a:schemeClr val="tx1"/>
                </a:solidFill>
              </a:rPr>
              <a:t>Tuljce možemo izraditi od različitih materijala kao što su karton, plastične cijevi, materijali od različitih vrsta spužve i sl. </a:t>
            </a:r>
          </a:p>
          <a:p>
            <a:pPr algn="just"/>
            <a:r>
              <a:rPr lang="hr-HR" sz="1800" dirty="0">
                <a:solidFill>
                  <a:schemeClr val="tx1"/>
                </a:solidFill>
              </a:rPr>
              <a:t>Čvrsti tanki karton (ljepenku od 0,5 mm) režemo konusno na duljinu prstiju (kažiprst, palac i mali prst). S unutrašnje strane na karton lijepimo filc, a potom ga konusno savijamo prema vrhu prsta. Željeni oblik učvrstimo ljepljivom trakom. Tuljac izvana mažemo ljepilom za drvo preko kojeg omatamo deblji konac. Na taj način tuljac zadržava čvrst oblik. Nakon sušenja tuljac skraćujemo na željenu dužinu. </a:t>
            </a:r>
          </a:p>
          <a:p>
            <a:pPr algn="just"/>
            <a:r>
              <a:rPr lang="hr-HR" sz="1800" dirty="0">
                <a:solidFill>
                  <a:schemeClr val="tx1"/>
                </a:solidFill>
              </a:rPr>
              <a:t>Tuljac od pjenastog termoplastičnog elastomera od kojeg se izrađuju podloge za vježbanje ili ulošci ortopedskih cipela dovoljno je čvrst i debeo, a oblikuje se prema prstu. Nije ga potrebno dodatno kaširati. Dovoljno je konusno ga saviti i krajeve zalijepiti univerzalnim ljepilom. Kako bismo dodatno osigurali da se krajevi ne odlijepe možemo ga izvana učvrstiti lijepeći tanku tkaninu univerzalnim ljepilom. </a:t>
            </a:r>
          </a:p>
          <a:p>
            <a:pPr algn="just"/>
            <a:endParaRPr lang="hr-HR" sz="1600" dirty="0">
              <a:solidFill>
                <a:schemeClr val="tx1"/>
              </a:solidFill>
            </a:endParaRPr>
          </a:p>
          <a:p>
            <a:pPr algn="just"/>
            <a:endParaRPr lang="hr-HR" sz="16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Korisnik\Desktop\fotke predavanja\CIMG0385.JPG"/>
          <p:cNvPicPr>
            <a:picLocks noGrp="1"/>
          </p:cNvPicPr>
          <p:nvPr>
            <p:ph idx="1"/>
          </p:nvPr>
        </p:nvPicPr>
        <p:blipFill>
          <a:blip r:embed="rId2" cstate="print"/>
          <a:srcRect/>
          <a:stretch>
            <a:fillRect/>
          </a:stretch>
        </p:blipFill>
        <p:spPr bwMode="auto">
          <a:xfrm>
            <a:off x="785786" y="714356"/>
            <a:ext cx="3000396" cy="2625725"/>
          </a:xfrm>
          <a:prstGeom prst="rect">
            <a:avLst/>
          </a:prstGeom>
          <a:noFill/>
          <a:ln w="9525">
            <a:noFill/>
            <a:miter lim="800000"/>
            <a:headEnd/>
            <a:tailEnd/>
          </a:ln>
        </p:spPr>
      </p:pic>
      <p:pic>
        <p:nvPicPr>
          <p:cNvPr id="5" name="Picture 4" descr="C:\Users\Korisnik\Desktop\fotke predavanja\CIMG0386.JPG"/>
          <p:cNvPicPr/>
          <p:nvPr/>
        </p:nvPicPr>
        <p:blipFill>
          <a:blip r:embed="rId3" cstate="print"/>
          <a:srcRect/>
          <a:stretch>
            <a:fillRect/>
          </a:stretch>
        </p:blipFill>
        <p:spPr bwMode="auto">
          <a:xfrm>
            <a:off x="4643438" y="785794"/>
            <a:ext cx="3071834" cy="2571768"/>
          </a:xfrm>
          <a:prstGeom prst="rect">
            <a:avLst/>
          </a:prstGeom>
          <a:noFill/>
          <a:ln w="9525">
            <a:noFill/>
            <a:miter lim="800000"/>
            <a:headEnd/>
            <a:tailEnd/>
          </a:ln>
        </p:spPr>
      </p:pic>
      <p:pic>
        <p:nvPicPr>
          <p:cNvPr id="6" name="Picture 5" descr="C:\Users\Korisnik\Desktop\fotke predavanja\CIMG0387.JPG"/>
          <p:cNvPicPr/>
          <p:nvPr/>
        </p:nvPicPr>
        <p:blipFill>
          <a:blip r:embed="rId4" cstate="print"/>
          <a:srcRect/>
          <a:stretch>
            <a:fillRect/>
          </a:stretch>
        </p:blipFill>
        <p:spPr bwMode="auto">
          <a:xfrm rot="16200000">
            <a:off x="1607322" y="3607594"/>
            <a:ext cx="1500199" cy="3000396"/>
          </a:xfrm>
          <a:prstGeom prst="rect">
            <a:avLst/>
          </a:prstGeom>
          <a:noFill/>
          <a:ln w="9525">
            <a:noFill/>
            <a:miter lim="800000"/>
            <a:headEnd/>
            <a:tailEnd/>
          </a:ln>
        </p:spPr>
      </p:pic>
      <p:pic>
        <p:nvPicPr>
          <p:cNvPr id="7" name="Picture 6" descr="C:\Users\Korisnik\Desktop\fotke predavanja\CIMG0390.JPG"/>
          <p:cNvPicPr/>
          <p:nvPr/>
        </p:nvPicPr>
        <p:blipFill>
          <a:blip r:embed="rId5" cstate="print"/>
          <a:srcRect/>
          <a:stretch>
            <a:fillRect/>
          </a:stretch>
        </p:blipFill>
        <p:spPr bwMode="auto">
          <a:xfrm>
            <a:off x="4857752" y="4143380"/>
            <a:ext cx="3024197" cy="1724108"/>
          </a:xfrm>
          <a:prstGeom prst="rect">
            <a:avLst/>
          </a:prstGeom>
          <a:noFill/>
          <a:ln w="9525">
            <a:noFill/>
            <a:miter lim="800000"/>
            <a:headEnd/>
            <a:tailEnd/>
          </a:ln>
        </p:spPr>
      </p:pic>
      <p:sp>
        <p:nvSpPr>
          <p:cNvPr id="8" name="Rectangle 7"/>
          <p:cNvSpPr/>
          <p:nvPr/>
        </p:nvSpPr>
        <p:spPr>
          <a:xfrm>
            <a:off x="785786" y="3500438"/>
            <a:ext cx="7000924" cy="369332"/>
          </a:xfrm>
          <a:prstGeom prst="rect">
            <a:avLst/>
          </a:prstGeom>
        </p:spPr>
        <p:txBody>
          <a:bodyPr wrap="square">
            <a:spAutoFit/>
          </a:bodyPr>
          <a:lstStyle/>
          <a:p>
            <a:r>
              <a:rPr lang="hr-HR" dirty="0"/>
              <a:t>Konusno izrezan karton za tuljac                  Filc zalijepljen na karton</a:t>
            </a:r>
          </a:p>
        </p:txBody>
      </p:sp>
      <p:sp>
        <p:nvSpPr>
          <p:cNvPr id="9" name="Rectangle 8"/>
          <p:cNvSpPr/>
          <p:nvPr/>
        </p:nvSpPr>
        <p:spPr>
          <a:xfrm>
            <a:off x="857224" y="6143643"/>
            <a:ext cx="7000924" cy="369332"/>
          </a:xfrm>
          <a:prstGeom prst="rect">
            <a:avLst/>
          </a:prstGeom>
        </p:spPr>
        <p:txBody>
          <a:bodyPr wrap="square">
            <a:spAutoFit/>
          </a:bodyPr>
          <a:lstStyle/>
          <a:p>
            <a:r>
              <a:rPr lang="hr-HR" dirty="0"/>
              <a:t>Karton omotan oko prsta                                Tuljac kaširan koncem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9"/>
            <a:ext cx="7772400" cy="857255"/>
          </a:xfrm>
        </p:spPr>
        <p:txBody>
          <a:bodyPr>
            <a:normAutofit/>
          </a:bodyPr>
          <a:lstStyle/>
          <a:p>
            <a:r>
              <a:rPr lang="hr-HR" sz="2800" dirty="0">
                <a:latin typeface="+mn-lt"/>
              </a:rPr>
              <a:t>Krojenje tijela ginjola</a:t>
            </a:r>
          </a:p>
        </p:txBody>
      </p:sp>
      <p:sp>
        <p:nvSpPr>
          <p:cNvPr id="3" name="Subtitle 2"/>
          <p:cNvSpPr>
            <a:spLocks noGrp="1"/>
          </p:cNvSpPr>
          <p:nvPr>
            <p:ph type="subTitle" idx="1"/>
          </p:nvPr>
        </p:nvSpPr>
        <p:spPr>
          <a:xfrm>
            <a:off x="500034" y="1142984"/>
            <a:ext cx="8215370" cy="5357850"/>
          </a:xfrm>
        </p:spPr>
        <p:txBody>
          <a:bodyPr>
            <a:normAutofit fontScale="92500" lnSpcReduction="20000"/>
          </a:bodyPr>
          <a:lstStyle/>
          <a:p>
            <a:pPr algn="just"/>
            <a:r>
              <a:rPr lang="hr-HR" sz="1900" dirty="0">
                <a:solidFill>
                  <a:schemeClr val="tx1"/>
                </a:solidFill>
              </a:rPr>
              <a:t>Osnovna haljinica ginjola ujedno je i tijelo ginjola na koje su pričvršćeni tuljci za prste, odnosno ručice i glava lutke. Tijelo krojimo tako da ruku prislonimo na komad tkanine i ocrtamo oblik krojačkom kredom. Pri tome moramo imati na umu za kojeg animatora krojimo  haljinicu. Dakle, dužinu ruku ili vrata </a:t>
            </a:r>
            <a:r>
              <a:rPr lang="hr-HR" sz="1900" dirty="0" err="1">
                <a:solidFill>
                  <a:schemeClr val="tx1"/>
                </a:solidFill>
              </a:rPr>
              <a:t>ginjola</a:t>
            </a:r>
            <a:r>
              <a:rPr lang="hr-HR" sz="1900" dirty="0">
                <a:solidFill>
                  <a:schemeClr val="tx1"/>
                </a:solidFill>
              </a:rPr>
              <a:t> prilagodit ćemo dužini prstiju animatora. Haljinica treba dosezati do lakta animatora kako se gola ruka ne bi vidjela iznad otvora paravana i kvarila iluziju. Nakon što ocrtamo oblik ruke/prstiju, sa svake strane ostavimo oko pola centimetara kako bismo imali dovoljno materijala za spajanje. Također, krajeve za prste ostavljamo nešto duže kako bismo imali dovoljno materijala za porub ili lijepljenje. Važno je da svi obrisi haljinice budu ovalni kako ne bi došlo do nespretnog zatezanja prilikom animacije ili ružnog nabiranja. Moramo paziti i na dužinu vrata i ruku lutke. Iskrojimo li predugačku haljinicu u području ruku i vrata ginjola, postoji opasnost da prilikom prilikom brzih pokreta ginjol sklizne s ruke animatora i ostane mrtvo visjeti. Haljinica se prema laktu širi konusno. Tkaninu spajamo ručnim ili strojnim šivanjem, a rubove je nužno dodatno zašiti cik-cak šavom kako se haljinica ne bi parala prilikom rastezanja. Na osnovnu haljinicu možemo dodati kostimografske dodatke kao što je prsluk, kaputić, kravata, rubac, orukavlje ili razne kragne, pregače, suknjice... Na haljinicu se mogu ušiti i džepovi koje ispunjavamo  spužvom ili vatelinom kako bismo naglasili neku životinjsku karakteristiku ili naglasili trbuh, grbu, prsa... Želimo li naglasiti hlače na haljinici ginjola to činimo istaknutim šavovima koji ocrtavaju kroj hlača. Na haljinicu se s prednje strane mogu dodati i noge koje slobodno vise i animiramo ih gravitacijom. U tom slučaju noge ginjola se prebacuju preko ruba paravana kada lutka sjedi ili kada se radi o lutki životinjici.  </a:t>
            </a:r>
          </a:p>
          <a:p>
            <a:pPr algn="just"/>
            <a:endParaRPr lang="hr-HR" sz="18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917596"/>
          </a:xfrm>
        </p:spPr>
        <p:txBody>
          <a:bodyPr>
            <a:noAutofit/>
          </a:bodyPr>
          <a:lstStyle/>
          <a:p>
            <a:r>
              <a:rPr lang="hr-HR" sz="2800" dirty="0"/>
              <a:t>Scenska lutka u odnosu na animatora</a:t>
            </a:r>
            <a:br>
              <a:rPr lang="hr-HR" sz="2800" dirty="0"/>
            </a:br>
            <a:endParaRPr lang="hr-HR" sz="2800" dirty="0"/>
          </a:p>
        </p:txBody>
      </p:sp>
      <p:sp>
        <p:nvSpPr>
          <p:cNvPr id="3" name="Content Placeholder 2"/>
          <p:cNvSpPr>
            <a:spLocks noGrp="1"/>
          </p:cNvSpPr>
          <p:nvPr>
            <p:ph idx="1"/>
          </p:nvPr>
        </p:nvSpPr>
        <p:spPr>
          <a:xfrm>
            <a:off x="285720" y="1428736"/>
            <a:ext cx="8401080" cy="4857784"/>
          </a:xfrm>
        </p:spPr>
        <p:txBody>
          <a:bodyPr>
            <a:noAutofit/>
          </a:bodyPr>
          <a:lstStyle/>
          <a:p>
            <a:pPr algn="just">
              <a:buNone/>
            </a:pPr>
            <a:r>
              <a:rPr lang="hr-HR" sz="1800" dirty="0"/>
              <a:t>      U lutkarskom kazalištu sve je moguće no je li zato i sve dopušteno? Likovna i tehnička rješenja moraju se opravdati i usuglasiti s raznim faktorima. Naime, lutkarstvo pripada primijenjenim umjetnostima, dakle umjetnostima koja moraju zadovoljiti i praktičnu svrhu, a ne samo artističku svrhu. Kad govorimo o praktičnoj svrsi pri tom mislimo na usuglašavanje likovnog izričaja u odnosu na redateljsku viziju, dramski tekst i dob gledatelja za koji je predstava namijenjena. Također, izbor tipova lutaka neće ovisiti o našem slobodnom izboru nego ćemo ga prilagoditi dramaturgiji. Tehničku konstrukciju (veličine, vrsta spojeva, odabir materijala) prilagodit ćemo animaciji u smislu što bolje pokretljivosti lutaka. Prilikom planiranja i izrade lutaka važno je omogućiti animatorima što ugodniju i jednostavniju animaciju. Ne uvažavanje i ne razumijevanje potreba animatora govori o neprofesionalnosti kreatora i tehnologa lutaka koja isključuje timski rad na štetu cjeline, a u korist samo svoje likovnosti i ideje. Stoga je potrebno tijekom nastajanja predstave biti spreman na prilagodbe i prepravke svojih tehnoloških i likovnih rješenja kako bi cjelina predstave bila animacijski optimalna i vizualno usklađena. </a:t>
            </a:r>
          </a:p>
          <a:p>
            <a:pPr algn="just">
              <a:buNone/>
            </a:pPr>
            <a:endParaRPr lang="hr-H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Ria\Desktop\Picture 001.jpg"/>
          <p:cNvPicPr/>
          <p:nvPr/>
        </p:nvPicPr>
        <p:blipFill>
          <a:blip r:embed="rId2" cstate="print">
            <a:lum contrast="10000"/>
          </a:blip>
          <a:srcRect l="28926" t="36298" r="2149"/>
          <a:stretch>
            <a:fillRect/>
          </a:stretch>
        </p:blipFill>
        <p:spPr bwMode="auto">
          <a:xfrm rot="10800000">
            <a:off x="2714612" y="857232"/>
            <a:ext cx="3929090" cy="4643470"/>
          </a:xfrm>
          <a:prstGeom prst="rect">
            <a:avLst/>
          </a:prstGeom>
          <a:noFill/>
          <a:ln w="9525">
            <a:noFill/>
            <a:miter lim="800000"/>
            <a:headEnd/>
            <a:tailEnd/>
          </a:ln>
        </p:spPr>
      </p:pic>
      <p:sp>
        <p:nvSpPr>
          <p:cNvPr id="37889" name="Rectangle 1"/>
          <p:cNvSpPr>
            <a:spLocks noChangeArrowheads="1"/>
          </p:cNvSpPr>
          <p:nvPr/>
        </p:nvSpPr>
        <p:spPr bwMode="auto">
          <a:xfrm>
            <a:off x="3143240" y="5643578"/>
            <a:ext cx="285752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Kroj haljinice za ginjol-lutku</a:t>
            </a:r>
            <a:endParaRPr kumimoji="0" lang="hr-HR" sz="160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785817"/>
          </a:xfrm>
        </p:spPr>
        <p:txBody>
          <a:bodyPr>
            <a:noAutofit/>
          </a:bodyPr>
          <a:lstStyle/>
          <a:p>
            <a:r>
              <a:rPr lang="hr-HR" sz="2800" dirty="0">
                <a:latin typeface="+mn-lt"/>
              </a:rPr>
              <a:t>Dlanovi ginjola</a:t>
            </a:r>
            <a:br>
              <a:rPr lang="hr-HR" sz="2800" dirty="0">
                <a:latin typeface="+mn-lt"/>
              </a:rPr>
            </a:br>
            <a:endParaRPr lang="hr-HR" sz="2800" dirty="0">
              <a:latin typeface="+mn-lt"/>
            </a:endParaRPr>
          </a:p>
        </p:txBody>
      </p:sp>
      <p:sp>
        <p:nvSpPr>
          <p:cNvPr id="3" name="Subtitle 2"/>
          <p:cNvSpPr>
            <a:spLocks noGrp="1"/>
          </p:cNvSpPr>
          <p:nvPr>
            <p:ph type="subTitle" idx="1"/>
          </p:nvPr>
        </p:nvSpPr>
        <p:spPr>
          <a:xfrm>
            <a:off x="571472" y="1285860"/>
            <a:ext cx="7929618" cy="4929222"/>
          </a:xfrm>
        </p:spPr>
        <p:txBody>
          <a:bodyPr>
            <a:normAutofit/>
          </a:bodyPr>
          <a:lstStyle/>
          <a:p>
            <a:pPr algn="just"/>
            <a:r>
              <a:rPr lang="hr-HR" sz="1800" dirty="0">
                <a:solidFill>
                  <a:schemeClr val="tx1"/>
                </a:solidFill>
              </a:rPr>
              <a:t>Dlanove ginjola možemo napraviti od različitih materijala kao što je drvo, kaširani stiropor, spužva, ili tkanina. Oblik dlanova treba prilagoditi potrebama animacije. Obično ginjol koristi različite rekvizite: nosi palicu, kanticu, cvijet, pismo, pištolj i sl. U tom slučaju dlanovi lutke moraju biti ravno pruženi kako bi se mogli posve sklopiti i obuhvatiti rekvizitu. Zgrčenim prstima i velikim prostorom između spojenih dlanova teško je obuhvatiti rekvizitu i manipulirati njome. Izrađujemo li dlanove od drveta možemo ih konstruirati tako da u produžetku ostavimo konusnu masu za tuljac. Taj dio ručice u sredini bušimo bušilicom i lijepimo tuljac ljepilom za drvo. Izrađujemo li dlanove od stiropora, moramo ih dobro učvrstiti masom za kaširanje jer su dlanovi tanki i može doći do lomova pri manipuliranju lutkom. No, odaberemo li stirodur, koji je čvršći i kompaktniji od stiropora, dovoljno ga je prekaširati tkaninom u dva sloja te na taj način ubrzati proces rada. I kod stiropora, kao i kod drveta, možemo ostaviti produžetak u koji ćemo umetati tuljac ili tuljac možemo uglaviti izravno u dlan. Tada će biti potrebno s dva sloja kaširanja povezati (i na taj način učvrstiti) dlan i tuljac. Nakon sušenja, kaširani sloj brusimo, bojamo i lakiramo akrilnim lakom.</a:t>
            </a:r>
          </a:p>
          <a:p>
            <a:pPr algn="just"/>
            <a:endParaRPr lang="hr-HR" sz="18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hr-HR" sz="2800" dirty="0">
                <a:latin typeface="+mn-lt"/>
              </a:rPr>
              <a:t>Bojanje</a:t>
            </a:r>
          </a:p>
        </p:txBody>
      </p:sp>
      <p:sp>
        <p:nvSpPr>
          <p:cNvPr id="3" name="Content Placeholder 2"/>
          <p:cNvSpPr>
            <a:spLocks noGrp="1"/>
          </p:cNvSpPr>
          <p:nvPr>
            <p:ph idx="1"/>
          </p:nvPr>
        </p:nvSpPr>
        <p:spPr>
          <a:xfrm>
            <a:off x="0" y="1071546"/>
            <a:ext cx="4857752" cy="5572164"/>
          </a:xfrm>
        </p:spPr>
        <p:txBody>
          <a:bodyPr>
            <a:normAutofit lnSpcReduction="10000"/>
          </a:bodyPr>
          <a:lstStyle/>
          <a:p>
            <a:pPr algn="just">
              <a:buNone/>
            </a:pPr>
            <a:r>
              <a:rPr lang="hr-HR" sz="1800" dirty="0"/>
              <a:t>       Lutke se mogu bojati pastozno, snažnim tonovima. No, takvo rješenje nije prikladno ako se radi o naturalističkim oblikovanjima karaktera. Čista, pastozna boja zatvara reljef površine, ne ističe ga i djeluje grubo. Za čistu, </a:t>
            </a:r>
            <a:r>
              <a:rPr lang="hr-HR" sz="1800" dirty="0" err="1"/>
              <a:t>pastozno</a:t>
            </a:r>
            <a:r>
              <a:rPr lang="hr-HR" sz="1800" dirty="0"/>
              <a:t> nanesenu boju odlučit ćemo se ako su forme jednostavne, geometrizirane i na razini čiste likovne metafore. Lutke je bolje bojati sjenčanjem različitim bojama i tonovima. Sjenčati možemo kistom čiji smo vrh umočili u razrijeđenu boju i zatim ga kružnim pokretima posušili na papiru. Tako na vrhu kista ostaje pigment, ravnomjerno raspoređen, koji zatim utrljavamo na površinu. Ovakvim načinom dobivamo sjene s finim prijelazima. Sjenčati možemo i tufkajući površinu spužvicom umočenom u malo boje i lagano posušenom (skidanjem viška boje sprječavamo nekontrolirane mrlje). Također, osjenčanu površinu možemo doraditi olovkama u boji, flomasterima i sl. Oslik zaštićujemo prozirnim mat lakom. </a:t>
            </a:r>
          </a:p>
        </p:txBody>
      </p:sp>
      <p:pic>
        <p:nvPicPr>
          <p:cNvPr id="5" name="Picture 4" descr="C:\Users\Korisnik\Desktop\fotke predavanja\ginjol 2.jpg"/>
          <p:cNvPicPr/>
          <p:nvPr/>
        </p:nvPicPr>
        <p:blipFill>
          <a:blip r:embed="rId2" cstate="print"/>
          <a:srcRect/>
          <a:stretch>
            <a:fillRect/>
          </a:stretch>
        </p:blipFill>
        <p:spPr bwMode="auto">
          <a:xfrm>
            <a:off x="5286380" y="1214422"/>
            <a:ext cx="2928958" cy="4429156"/>
          </a:xfrm>
          <a:prstGeom prst="rect">
            <a:avLst/>
          </a:prstGeom>
          <a:noFill/>
          <a:ln w="9525">
            <a:noFill/>
            <a:miter lim="800000"/>
            <a:headEnd/>
            <a:tailEnd/>
          </a:ln>
        </p:spPr>
      </p:pic>
      <p:sp>
        <p:nvSpPr>
          <p:cNvPr id="6" name="Rectangle 5"/>
          <p:cNvSpPr/>
          <p:nvPr/>
        </p:nvSpPr>
        <p:spPr>
          <a:xfrm>
            <a:off x="5000628" y="5691157"/>
            <a:ext cx="3857652" cy="584775"/>
          </a:xfrm>
          <a:prstGeom prst="rect">
            <a:avLst/>
          </a:prstGeom>
        </p:spPr>
        <p:txBody>
          <a:bodyPr wrap="square">
            <a:spAutoFit/>
          </a:bodyPr>
          <a:lstStyle/>
          <a:p>
            <a:r>
              <a:rPr lang="hr-HR" sz="1600" dirty="0"/>
              <a:t>Sjenčanje ginjola od spužve, Anamarija Šerbetar, Oblikovanje i tehnologija lutke 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72" y="214290"/>
            <a:ext cx="7786742" cy="6072230"/>
          </a:xfrm>
        </p:spPr>
        <p:txBody>
          <a:bodyPr>
            <a:normAutofit lnSpcReduction="10000"/>
          </a:bodyPr>
          <a:lstStyle/>
          <a:p>
            <a:r>
              <a:rPr lang="hr-HR" sz="2800" dirty="0">
                <a:solidFill>
                  <a:schemeClr val="tx1"/>
                </a:solidFill>
              </a:rPr>
              <a:t>Spajanje dijelova ginjola</a:t>
            </a:r>
          </a:p>
          <a:p>
            <a:pPr algn="just"/>
            <a:r>
              <a:rPr lang="hr-HR" sz="1800" dirty="0">
                <a:solidFill>
                  <a:schemeClr val="tx1"/>
                </a:solidFill>
              </a:rPr>
              <a:t>Ginjol se sastavlja kada su svi dijelovi gotovi. Tuljci se u glavu i ruke lijepe ljepilom za drvo (ili univerzalnim ljepilom ako krojimo spužvu). Nakon toga spajamo haljinicu/tijelo lutke lijepeći ju univerzalnim ljepilom, vrućim silikonskim ljepilom ili vezicom oko utora na glavi i dlanovima. Potom možemo dodati kostimografske detalje. </a:t>
            </a:r>
          </a:p>
          <a:p>
            <a:r>
              <a:rPr lang="hr-HR" sz="2800" dirty="0">
                <a:solidFill>
                  <a:schemeClr val="tx1"/>
                </a:solidFill>
              </a:rPr>
              <a:t>Kosa</a:t>
            </a:r>
          </a:p>
          <a:p>
            <a:pPr algn="just"/>
            <a:r>
              <a:rPr lang="hr-HR" sz="1800" dirty="0">
                <a:solidFill>
                  <a:schemeClr val="tx1"/>
                </a:solidFill>
              </a:rPr>
              <a:t>Kosa lutke može se modelirati s glavom. To je skulpturalno rješenje koje je pogodno kada lutku modeliramo iz drveta ili kaširamo stiropor. Radimo li glavice od spužve, kosu također možemo modelirati iz jednog komada s glavicom ili ju zasebno modeliramo, a lijepimo naknadno. Frizuru od spužve možemo modelirati iz jednog komada pa je lijepiti i na kaširanu glavicu. Frizure možemo raditi od vunica, krzna, kože ili bilo kojeg drugog materijala. Radimo li frizuru od vune, prvo treba napraviti dovoljno zasebnih čuperaka povezanih u sredini (kako se zasebne niti ne bi izvlačile) koji se potom lijepe na površinu glave ili se lijepe u napravljene rupe u glavi (njima dodatno osiguravamo odljepljivanje kose s površine). Zalijepljene čuperke potom šišamo, oblikujući frizuru i dodatno lijepimo uz rub lica kako se kosa pri animaciji ne bi nekontrolirano  gibala i prekrivala lice lutke.  Modelirana, skulpturalna kosa izgledat će manje živo pri pokretima lutke od kose načinjene vunom. Lutkarstvo je u prvom redu umjetnost pokreta. Kosa koja se miče ili lagana tkanina kostima koja naglašava kretnje pri pokretu, daju dodatnu živost lutki. </a:t>
            </a:r>
          </a:p>
          <a:p>
            <a:pPr algn="just"/>
            <a:endParaRPr lang="hr-HR" sz="18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buNone/>
            </a:pPr>
            <a:r>
              <a:rPr lang="hr-HR" sz="1800" b="1" dirty="0"/>
              <a:t>Zadatak:</a:t>
            </a:r>
          </a:p>
          <a:p>
            <a:pPr>
              <a:buNone/>
            </a:pPr>
            <a:r>
              <a:rPr lang="hr-HR" sz="1800" dirty="0"/>
              <a:t>-     izradite idejnu skicu i tehničku skicu ginjola u profilu i en face u omjeru 1:1</a:t>
            </a:r>
          </a:p>
          <a:p>
            <a:pPr>
              <a:buFontTx/>
              <a:buChar char="-"/>
            </a:pPr>
            <a:r>
              <a:rPr lang="hr-HR" sz="1800" dirty="0"/>
              <a:t>modelirajte glavu i ruke u stiroporu i kaširajte odabranom vrstom papira</a:t>
            </a:r>
          </a:p>
          <a:p>
            <a:pPr>
              <a:buFontTx/>
              <a:buChar char="-"/>
            </a:pPr>
            <a:r>
              <a:rPr lang="hr-HR" sz="1800" dirty="0"/>
              <a:t>glavu i ruke pobrusite, obojajte i lakirajte mat lakom</a:t>
            </a:r>
          </a:p>
          <a:p>
            <a:pPr>
              <a:buFontTx/>
              <a:buChar char="-"/>
            </a:pPr>
            <a:r>
              <a:rPr lang="hr-HR" sz="1800" dirty="0"/>
              <a:t>izradite tuljce od kartona i zalijepite ih u glavu i ruke</a:t>
            </a:r>
          </a:p>
          <a:p>
            <a:pPr>
              <a:buFontTx/>
              <a:buChar char="-"/>
            </a:pPr>
            <a:r>
              <a:rPr lang="hr-HR" sz="1800" dirty="0"/>
              <a:t>iskrojite i sašijte haljinicu ginjola</a:t>
            </a:r>
          </a:p>
          <a:p>
            <a:pPr>
              <a:buFontTx/>
              <a:buChar char="-"/>
            </a:pPr>
            <a:r>
              <a:rPr lang="hr-HR" sz="1800" dirty="0"/>
              <a:t>spojite dijelove lutke lijepljenjem univerzalnim ili vrućim ljepilom</a:t>
            </a:r>
          </a:p>
          <a:p>
            <a:pPr>
              <a:buFontTx/>
              <a:buChar char="-"/>
            </a:pPr>
            <a:r>
              <a:rPr lang="hr-HR" sz="1800" dirty="0"/>
              <a:t>dodajte detalje (kosa, kostimografski detalji...)</a:t>
            </a:r>
          </a:p>
          <a:p>
            <a:pPr>
              <a:buNone/>
            </a:pPr>
            <a:r>
              <a:rPr lang="hr-HR" sz="1800" b="1" dirty="0"/>
              <a:t>Materijali i alati:</a:t>
            </a:r>
          </a:p>
          <a:p>
            <a:pPr>
              <a:buNone/>
            </a:pPr>
            <a:r>
              <a:rPr lang="hr-HR" sz="1800" dirty="0"/>
              <a:t>-     papiri, olovke i boje</a:t>
            </a:r>
          </a:p>
          <a:p>
            <a:pPr>
              <a:buNone/>
            </a:pPr>
            <a:r>
              <a:rPr lang="hr-HR" sz="1800" dirty="0"/>
              <a:t>-     stiropor,  skalpeli, brusni papir, ljepilo za drvo</a:t>
            </a:r>
          </a:p>
          <a:p>
            <a:pPr>
              <a:buFontTx/>
              <a:buChar char="-"/>
            </a:pPr>
            <a:r>
              <a:rPr lang="hr-HR" sz="1800" dirty="0"/>
              <a:t>električna brusilica s nastavcima, </a:t>
            </a:r>
          </a:p>
          <a:p>
            <a:pPr>
              <a:buFontTx/>
              <a:buChar char="-"/>
            </a:pPr>
            <a:r>
              <a:rPr lang="hr-HR" sz="1800" dirty="0"/>
              <a:t>akrilne boje, olovke u boji, flomasteri, kistovi, mat lak u spreju</a:t>
            </a:r>
          </a:p>
          <a:p>
            <a:pPr>
              <a:buFontTx/>
              <a:buChar char="-"/>
            </a:pPr>
            <a:r>
              <a:rPr lang="hr-HR" sz="1800" dirty="0"/>
              <a:t>karton, filc, univerzalno ljepilo, pik traka</a:t>
            </a:r>
          </a:p>
          <a:p>
            <a:pPr>
              <a:buFontTx/>
              <a:buChar char="-"/>
            </a:pPr>
            <a:r>
              <a:rPr lang="hr-HR" sz="1800" dirty="0"/>
              <a:t>tkanina, kreda za ocrtavanje, pribadače, konac, igla, šivaći stroj</a:t>
            </a:r>
          </a:p>
          <a:p>
            <a:pPr>
              <a:buFontTx/>
              <a:buChar char="-"/>
            </a:pPr>
            <a:r>
              <a:rPr lang="hr-HR" sz="1800" dirty="0"/>
              <a:t>pištolj za vruće ljepilo</a:t>
            </a:r>
          </a:p>
          <a:p>
            <a:pPr>
              <a:buFontTx/>
              <a:buChar char="-"/>
            </a:pPr>
            <a:r>
              <a:rPr lang="hr-HR" sz="1800" dirty="0"/>
              <a:t>vunice, umjetno krzno, trake, dugmad...</a:t>
            </a:r>
          </a:p>
          <a:p>
            <a:pPr>
              <a:buFontTx/>
              <a:buChar char="-"/>
            </a:pPr>
            <a:endParaRPr lang="hr-HR"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Korisnik\Desktop\skenirano\94711089_224147642347661_6599815865665847296_n.jpg"/>
          <p:cNvPicPr>
            <a:picLocks noChangeAspect="1" noChangeArrowheads="1"/>
          </p:cNvPicPr>
          <p:nvPr/>
        </p:nvPicPr>
        <p:blipFill>
          <a:blip r:embed="rId3"/>
          <a:srcRect/>
          <a:stretch>
            <a:fillRect/>
          </a:stretch>
        </p:blipFill>
        <p:spPr bwMode="auto">
          <a:xfrm>
            <a:off x="857224" y="500042"/>
            <a:ext cx="3500462" cy="4800600"/>
          </a:xfrm>
          <a:prstGeom prst="rect">
            <a:avLst/>
          </a:prstGeom>
          <a:noFill/>
        </p:spPr>
      </p:pic>
      <p:pic>
        <p:nvPicPr>
          <p:cNvPr id="44038" name="Picture 6" descr="Opis fotografije nije dostupan."/>
          <p:cNvPicPr>
            <a:picLocks noChangeAspect="1" noChangeArrowheads="1"/>
          </p:cNvPicPr>
          <p:nvPr/>
        </p:nvPicPr>
        <p:blipFill>
          <a:blip r:embed="rId4"/>
          <a:srcRect/>
          <a:stretch>
            <a:fillRect/>
          </a:stretch>
        </p:blipFill>
        <p:spPr bwMode="auto">
          <a:xfrm>
            <a:off x="4929190" y="500042"/>
            <a:ext cx="3357586" cy="4786346"/>
          </a:xfrm>
          <a:prstGeom prst="rect">
            <a:avLst/>
          </a:prstGeom>
          <a:noFill/>
        </p:spPr>
      </p:pic>
      <p:sp>
        <p:nvSpPr>
          <p:cNvPr id="6" name="Rectangle 5"/>
          <p:cNvSpPr/>
          <p:nvPr/>
        </p:nvSpPr>
        <p:spPr>
          <a:xfrm>
            <a:off x="4857752" y="5500702"/>
            <a:ext cx="4000528" cy="584775"/>
          </a:xfrm>
          <a:prstGeom prst="rect">
            <a:avLst/>
          </a:prstGeom>
        </p:spPr>
        <p:txBody>
          <a:bodyPr wrap="square">
            <a:spAutoFit/>
          </a:bodyPr>
          <a:lstStyle/>
          <a:p>
            <a:r>
              <a:rPr lang="hr-HR" sz="1600" dirty="0"/>
              <a:t>Ginjoli, Anamarija Šerbetar, </a:t>
            </a:r>
            <a:r>
              <a:rPr lang="hr-HR" sz="1600" i="1" dirty="0"/>
              <a:t>Divljeg zapada zov</a:t>
            </a:r>
            <a:r>
              <a:rPr lang="hr-HR" sz="1600" dirty="0"/>
              <a:t>, ispitna produkcija</a:t>
            </a:r>
          </a:p>
        </p:txBody>
      </p:sp>
      <p:sp>
        <p:nvSpPr>
          <p:cNvPr id="7" name="Rectangle 6"/>
          <p:cNvSpPr/>
          <p:nvPr/>
        </p:nvSpPr>
        <p:spPr>
          <a:xfrm>
            <a:off x="714348" y="5500702"/>
            <a:ext cx="3857652" cy="584775"/>
          </a:xfrm>
          <a:prstGeom prst="rect">
            <a:avLst/>
          </a:prstGeom>
        </p:spPr>
        <p:txBody>
          <a:bodyPr wrap="square">
            <a:spAutoFit/>
          </a:bodyPr>
          <a:lstStyle/>
          <a:p>
            <a:r>
              <a:rPr lang="hr-HR" sz="1600" dirty="0"/>
              <a:t>Glava i dlanovi ginjola modelirani od spužve, Ivana Bašić, Oblikovanje i tehnologija lutke 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orisnik\Desktop\fotke predavanja\IMG-2461.jpg"/>
          <p:cNvPicPr/>
          <p:nvPr/>
        </p:nvPicPr>
        <p:blipFill>
          <a:blip r:embed="rId2" cstate="print"/>
          <a:srcRect l="15316" r="4275"/>
          <a:stretch>
            <a:fillRect/>
          </a:stretch>
        </p:blipFill>
        <p:spPr bwMode="auto">
          <a:xfrm>
            <a:off x="5214942" y="785794"/>
            <a:ext cx="3000396" cy="4929222"/>
          </a:xfrm>
          <a:prstGeom prst="rect">
            <a:avLst/>
          </a:prstGeom>
          <a:noFill/>
          <a:ln w="9525">
            <a:noFill/>
            <a:miter lim="800000"/>
            <a:headEnd/>
            <a:tailEnd/>
          </a:ln>
        </p:spPr>
      </p:pic>
      <p:pic>
        <p:nvPicPr>
          <p:cNvPr id="3" name="Picture 2" descr="Otvorena 14. Međunarodna revija lutkarstva – Lutkokaz: Virovitica na  nekoliko dana postaje središte lutkarske umjetnosti - www.icv.hr"/>
          <p:cNvPicPr/>
          <p:nvPr/>
        </p:nvPicPr>
        <p:blipFill>
          <a:blip r:embed="rId3"/>
          <a:srcRect r="57736"/>
          <a:stretch>
            <a:fillRect/>
          </a:stretch>
        </p:blipFill>
        <p:spPr bwMode="auto">
          <a:xfrm>
            <a:off x="1071538" y="785794"/>
            <a:ext cx="2643206" cy="4929222"/>
          </a:xfrm>
          <a:prstGeom prst="rect">
            <a:avLst/>
          </a:prstGeom>
          <a:noFill/>
          <a:ln w="9525">
            <a:noFill/>
            <a:miter lim="800000"/>
            <a:headEnd/>
            <a:tailEnd/>
          </a:ln>
        </p:spPr>
      </p:pic>
      <p:sp>
        <p:nvSpPr>
          <p:cNvPr id="2049" name="Rectangle 1"/>
          <p:cNvSpPr>
            <a:spLocks noChangeArrowheads="1"/>
          </p:cNvSpPr>
          <p:nvPr/>
        </p:nvSpPr>
        <p:spPr bwMode="auto">
          <a:xfrm>
            <a:off x="500034" y="6000768"/>
            <a:ext cx="41434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hr-HR" sz="1600" b="0" i="0" u="none" strike="noStrike" cap="none" normalizeH="0" baseline="0" dirty="0">
                <a:ln>
                  <a:noFill/>
                </a:ln>
                <a:solidFill>
                  <a:schemeClr val="tx1"/>
                </a:solidFill>
                <a:effectLst/>
                <a:ea typeface="Times New Roman" pitchFamily="18" charset="0"/>
                <a:cs typeface="Times New Roman" pitchFamily="18" charset="0"/>
              </a:rPr>
              <a:t>Ginjol, Marion Plavec, Oblikovanje i tehnologija lutke 1</a:t>
            </a:r>
            <a:endParaRPr kumimoji="0" lang="hr-HR" sz="1600" b="0" i="0" u="none" strike="noStrike" cap="none" normalizeH="0" baseline="0" dirty="0">
              <a:ln>
                <a:noFill/>
              </a:ln>
              <a:solidFill>
                <a:schemeClr val="tx1"/>
              </a:solidFill>
              <a:effectLst/>
              <a:cs typeface="Arial" pitchFamily="34" charset="0"/>
            </a:endParaRPr>
          </a:p>
        </p:txBody>
      </p:sp>
      <p:sp>
        <p:nvSpPr>
          <p:cNvPr id="5" name="Rectangle 4"/>
          <p:cNvSpPr/>
          <p:nvPr/>
        </p:nvSpPr>
        <p:spPr>
          <a:xfrm>
            <a:off x="4714876" y="6000766"/>
            <a:ext cx="4429124" cy="584775"/>
          </a:xfrm>
          <a:prstGeom prst="rect">
            <a:avLst/>
          </a:prstGeom>
        </p:spPr>
        <p:txBody>
          <a:bodyPr wrap="square">
            <a:spAutoFit/>
          </a:bodyPr>
          <a:lstStyle/>
          <a:p>
            <a:r>
              <a:rPr lang="hr-HR" sz="1600" dirty="0">
                <a:ea typeface="Times New Roman" pitchFamily="18" charset="0"/>
                <a:cs typeface="Times New Roman" pitchFamily="18" charset="0"/>
              </a:rPr>
              <a:t>Ginjol, Ivona Čaćulović, Oblikovanje i tehnologija lutke 1 </a:t>
            </a:r>
            <a:endParaRPr lang="hr-HR"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857255"/>
          </a:xfrm>
        </p:spPr>
        <p:txBody>
          <a:bodyPr>
            <a:normAutofit/>
          </a:bodyPr>
          <a:lstStyle/>
          <a:p>
            <a:r>
              <a:rPr lang="hr-HR" sz="2800" dirty="0">
                <a:latin typeface="+mn-lt"/>
              </a:rPr>
              <a:t>Zijevalica</a:t>
            </a:r>
          </a:p>
        </p:txBody>
      </p:sp>
      <p:sp>
        <p:nvSpPr>
          <p:cNvPr id="3" name="Subtitle 2"/>
          <p:cNvSpPr>
            <a:spLocks noGrp="1"/>
          </p:cNvSpPr>
          <p:nvPr>
            <p:ph type="subTitle" idx="1"/>
          </p:nvPr>
        </p:nvSpPr>
        <p:spPr>
          <a:xfrm>
            <a:off x="714348" y="1357298"/>
            <a:ext cx="7643866" cy="5000660"/>
          </a:xfrm>
        </p:spPr>
        <p:txBody>
          <a:bodyPr>
            <a:normAutofit/>
          </a:bodyPr>
          <a:lstStyle/>
          <a:p>
            <a:pPr algn="just"/>
            <a:r>
              <a:rPr lang="hr-HR" sz="1800" dirty="0">
                <a:solidFill>
                  <a:schemeClr val="tx1"/>
                </a:solidFill>
              </a:rPr>
              <a:t>Osnovna funkcija zijevalice je zijevanje, odnosno otvaranje usta. Usta su najizražajniji dio lutke pa pri planiranju izrade treba obratiti posebnu pozornost na funkcioniranje otvaranja usta. Ona se trebaju moći lagano otvarati onoliko koliko posve otvoreni dlan animatora dopušta. Ne možemo li ispružiti dlan pri animiranju, zijevalica gubi svoju funkciju jer koči i umara ruku animatora, a zijev nije dovoljno vidljiv. Kako bismo omogućili maksimalno zijevanje, važno je obratiti pozornost na fleksibilnost spojeva između glave i donje čeljusti, odnosno spoj donje čeljusti i vrata. Također, treba obratiti pozornost na to da se gornja i donja usnica pri zatvaranju posve spoje/zatvore.  </a:t>
            </a:r>
          </a:p>
          <a:p>
            <a:pPr algn="just"/>
            <a:endParaRPr lang="hr-HR" sz="1800" dirty="0">
              <a:solidFill>
                <a:schemeClr val="tx1"/>
              </a:solidFill>
            </a:endParaRPr>
          </a:p>
          <a:p>
            <a:pPr algn="just"/>
            <a:r>
              <a:rPr lang="hr-HR" sz="1800" b="1" dirty="0">
                <a:solidFill>
                  <a:schemeClr val="tx1"/>
                </a:solidFill>
              </a:rPr>
              <a:t>VAŽNO:</a:t>
            </a:r>
            <a:r>
              <a:rPr lang="hr-HR" sz="1800" dirty="0">
                <a:solidFill>
                  <a:schemeClr val="tx1"/>
                </a:solidFill>
              </a:rPr>
              <a:t> Kod zijevanja je donja čeljust pomična i otvara se prema dolje. Ne zabacuje se gornja čeljust prema natrag. </a:t>
            </a:r>
          </a:p>
          <a:p>
            <a:pPr algn="just"/>
            <a:endParaRPr lang="hr-HR" sz="180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orisnik\Desktop\fotke predavanja\skica zijevalica_page-0001.jpg"/>
          <p:cNvPicPr>
            <a:picLocks noChangeAspect="1" noChangeArrowheads="1"/>
          </p:cNvPicPr>
          <p:nvPr/>
        </p:nvPicPr>
        <p:blipFill>
          <a:blip r:embed="rId2"/>
          <a:srcRect/>
          <a:stretch>
            <a:fillRect/>
          </a:stretch>
        </p:blipFill>
        <p:spPr bwMode="auto">
          <a:xfrm>
            <a:off x="285720" y="1285860"/>
            <a:ext cx="2500330" cy="3143272"/>
          </a:xfrm>
          <a:prstGeom prst="rect">
            <a:avLst/>
          </a:prstGeom>
          <a:noFill/>
        </p:spPr>
      </p:pic>
      <p:pic>
        <p:nvPicPr>
          <p:cNvPr id="50178" name="Picture 2" descr="C:\Users\Korisnik\Desktop\fotke predavanja\skica zijevalica2_page-0001.jpg"/>
          <p:cNvPicPr>
            <a:picLocks noChangeAspect="1" noChangeArrowheads="1"/>
          </p:cNvPicPr>
          <p:nvPr/>
        </p:nvPicPr>
        <p:blipFill>
          <a:blip r:embed="rId3"/>
          <a:srcRect/>
          <a:stretch>
            <a:fillRect/>
          </a:stretch>
        </p:blipFill>
        <p:spPr bwMode="auto">
          <a:xfrm>
            <a:off x="3071802" y="1357298"/>
            <a:ext cx="2286016" cy="3000396"/>
          </a:xfrm>
          <a:prstGeom prst="rect">
            <a:avLst/>
          </a:prstGeom>
          <a:noFill/>
        </p:spPr>
      </p:pic>
      <p:pic>
        <p:nvPicPr>
          <p:cNvPr id="50179" name="Picture 3" descr="C:\Users\Korisnik\Desktop\fotke predavanja\skica zij.3_page-0001.jpg"/>
          <p:cNvPicPr>
            <a:picLocks noChangeAspect="1" noChangeArrowheads="1"/>
          </p:cNvPicPr>
          <p:nvPr/>
        </p:nvPicPr>
        <p:blipFill>
          <a:blip r:embed="rId4"/>
          <a:srcRect/>
          <a:stretch>
            <a:fillRect/>
          </a:stretch>
        </p:blipFill>
        <p:spPr bwMode="auto">
          <a:xfrm>
            <a:off x="5643570" y="1357298"/>
            <a:ext cx="2500331" cy="3143272"/>
          </a:xfrm>
          <a:prstGeom prst="rect">
            <a:avLst/>
          </a:prstGeom>
          <a:noFill/>
        </p:spPr>
      </p:pic>
      <p:sp>
        <p:nvSpPr>
          <p:cNvPr id="5" name="Rectangle 4"/>
          <p:cNvSpPr/>
          <p:nvPr/>
        </p:nvSpPr>
        <p:spPr>
          <a:xfrm>
            <a:off x="428596" y="4929198"/>
            <a:ext cx="7786742" cy="338554"/>
          </a:xfrm>
          <a:prstGeom prst="rect">
            <a:avLst/>
          </a:prstGeom>
        </p:spPr>
        <p:txBody>
          <a:bodyPr wrap="square">
            <a:spAutoFit/>
          </a:bodyPr>
          <a:lstStyle/>
          <a:p>
            <a:r>
              <a:rPr lang="hr-HR" sz="1600" dirty="0"/>
              <a:t>Pravilna dužina otvora                      Nepravilna dužina otvora                           Pravilan zijev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571504"/>
          </a:xfrm>
        </p:spPr>
        <p:txBody>
          <a:bodyPr>
            <a:normAutofit/>
          </a:bodyPr>
          <a:lstStyle/>
          <a:p>
            <a:r>
              <a:rPr lang="hr-HR" sz="2800" dirty="0">
                <a:latin typeface="+mn-lt"/>
              </a:rPr>
              <a:t>Izrada zijevalice</a:t>
            </a:r>
          </a:p>
        </p:txBody>
      </p:sp>
      <p:sp>
        <p:nvSpPr>
          <p:cNvPr id="3" name="Subtitle 2"/>
          <p:cNvSpPr>
            <a:spLocks noGrp="1"/>
          </p:cNvSpPr>
          <p:nvPr>
            <p:ph type="subTitle" idx="1"/>
          </p:nvPr>
        </p:nvSpPr>
        <p:spPr>
          <a:xfrm>
            <a:off x="214282" y="857232"/>
            <a:ext cx="8643998" cy="6000768"/>
          </a:xfrm>
        </p:spPr>
        <p:txBody>
          <a:bodyPr>
            <a:noAutofit/>
          </a:bodyPr>
          <a:lstStyle/>
          <a:p>
            <a:pPr algn="just"/>
            <a:r>
              <a:rPr lang="hr-HR" sz="1800" dirty="0">
                <a:solidFill>
                  <a:schemeClr val="tx1"/>
                </a:solidFill>
              </a:rPr>
              <a:t>Zijevalicu kao i ostale tipove lutaka možemo načiniti od različitih materijala: spužve, kaširanih materijala, kartona, čarapa.</a:t>
            </a:r>
            <a:r>
              <a:rPr lang="hr-HR" sz="1800" dirty="0"/>
              <a:t> </a:t>
            </a:r>
            <a:r>
              <a:rPr lang="hr-HR" sz="1800" dirty="0">
                <a:solidFill>
                  <a:schemeClr val="tx1"/>
                </a:solidFill>
              </a:rPr>
              <a:t>Možemo ju kombinirati i s raznim tipovima lutaka kao što je paravanska štapna lutka, plošna paravanska lutka, stolna lutka i sl.</a:t>
            </a:r>
          </a:p>
          <a:p>
            <a:pPr algn="just"/>
            <a:r>
              <a:rPr lang="hr-HR" sz="1800" dirty="0">
                <a:solidFill>
                  <a:schemeClr val="tx1"/>
                </a:solidFill>
              </a:rPr>
              <a:t>Nakon idejne i tehničke skice pristupamo oblikovanju dijelova lutke.</a:t>
            </a:r>
          </a:p>
          <a:p>
            <a:pPr algn="just"/>
            <a:r>
              <a:rPr lang="hr-HR" sz="1800" dirty="0">
                <a:solidFill>
                  <a:schemeClr val="tx1"/>
                </a:solidFill>
              </a:rPr>
              <a:t>Najjednostavniji kroj mehanizma otvaranja usta zijevalice je onaj „mapetovski“, na kojemu se osim usta otvaraju i obrazi. Takvu je lutku (ovisi o težini materijala, odnosno veličini glave) jednostavno izraditi i animirati. Oblikujemo li lutku od spužve važno je svaki spoj dodatno osigurati trakom ili tkaninom. </a:t>
            </a:r>
          </a:p>
          <a:p>
            <a:pPr algn="just"/>
            <a:r>
              <a:rPr lang="hr-HR" sz="1800" dirty="0">
                <a:solidFill>
                  <a:schemeClr val="tx1"/>
                </a:solidFill>
              </a:rPr>
              <a:t>Glave od spužve dobro je presvući tkaninom jer time površinu zaštićujemo od oštećenja. Tkaninom dodatno učvršćujemo spojeve. Tkanina će također prekriti spojeve lijepljene univerzalnim ljepilom. Ljepilo na spužvi ostavlja film na kojem boja drugačije reagira pa su spojevi na takvoj lutki uvijek vidljivi. S vremenom se ljepilo koje drži spužvu slabi i trusi pa će tkanina pomoći i u održavanju dužeg vijeka lutke. Presvlačimo li lutku tkaninom koja nije rastezljiva  moramo ju krojiti točno prema oblicima lutke. Pri tom pratimo kroj spužve kojim smo oblikovali lutku. Koristimo li elastičnu tkaninu za presvlačenje, lakše je pratiti reljef lutke. </a:t>
            </a:r>
          </a:p>
          <a:p>
            <a:pPr algn="just"/>
            <a:r>
              <a:rPr lang="hr-HR" sz="1800" dirty="0">
                <a:solidFill>
                  <a:schemeClr val="tx1"/>
                </a:solidFill>
              </a:rPr>
              <a:t>Želimo li da zijevalica ima mogućnosti pravljenja različitih grimasa, radit ćemo je isključivo od spužve i tkanine jer se ti materijali daju savijati i vraćati u početnu poziciju.  Kod takvih je lutaka važna veličina glave. Glava mora biti manja kako bi ruka animatora dosezala do krajeva obiju čeljusti i time lako kontrolirala grimase.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2800" dirty="0"/>
              <a:t>Likovnost i odabir materijala</a:t>
            </a:r>
            <a:br>
              <a:rPr lang="hr-HR" sz="2800" dirty="0"/>
            </a:br>
            <a:endParaRPr lang="hr-HR" sz="2800" dirty="0"/>
          </a:p>
        </p:txBody>
      </p:sp>
      <p:sp>
        <p:nvSpPr>
          <p:cNvPr id="3" name="Content Placeholder 2"/>
          <p:cNvSpPr>
            <a:spLocks noGrp="1"/>
          </p:cNvSpPr>
          <p:nvPr>
            <p:ph idx="1"/>
          </p:nvPr>
        </p:nvSpPr>
        <p:spPr>
          <a:xfrm>
            <a:off x="142844" y="1600200"/>
            <a:ext cx="4286280" cy="4525963"/>
          </a:xfrm>
        </p:spPr>
        <p:txBody>
          <a:bodyPr>
            <a:normAutofit fontScale="92500" lnSpcReduction="10000"/>
          </a:bodyPr>
          <a:lstStyle/>
          <a:p>
            <a:pPr algn="just">
              <a:buNone/>
            </a:pPr>
            <a:r>
              <a:rPr lang="hr-HR" dirty="0"/>
              <a:t>    </a:t>
            </a:r>
            <a:r>
              <a:rPr lang="hr-HR" sz="1800" dirty="0"/>
              <a:t>Ne samo tip lutke već i odabir materijala ovisit će o dramaturškom predlošku jer i materijal nosi svoje metaforičko značenje. Lutku i lutkarsku scenografiju trebamo promišljati kao metaforu ili znak za  pojedini karakter, atmosferu predstave i sl.  Lutkarstvo je kazalište likovnih metafora, metafora pokreta i odnosa. Lutka nije zamjena za glumca i pogrešno ju je tako shvaćati. Ona ima ograničenja u materijalu koja utječu na finoću i brzinu pokreta ili mimike u odnosu na živo tijelo glumca. Stoga lutki treba priznati njenu „lutkovitost“  te likovnost i dramaturgiju graditi upravo na toj specifičnoj razlici u odnosu na živog glumca. Tada lutki dajemo puni potencijal njene „lutkovitosti“. </a:t>
            </a:r>
          </a:p>
          <a:p>
            <a:pPr>
              <a:buNone/>
            </a:pPr>
            <a:endParaRPr lang="hr-HR" dirty="0"/>
          </a:p>
        </p:txBody>
      </p:sp>
      <p:pic>
        <p:nvPicPr>
          <p:cNvPr id="4" name="Picture Placeholder 4" descr="C:\Users\Korisnik\Desktop\pekarna_mismas-17-v.jpg"/>
          <p:cNvPicPr>
            <a:picLocks/>
          </p:cNvPicPr>
          <p:nvPr/>
        </p:nvPicPr>
        <p:blipFill>
          <a:blip r:embed="rId2" cstate="print"/>
          <a:srcRect l="5538" r="5538"/>
          <a:stretch>
            <a:fillRect/>
          </a:stretch>
        </p:blipFill>
        <p:spPr bwMode="auto">
          <a:xfrm>
            <a:off x="4572000" y="1643050"/>
            <a:ext cx="4357718" cy="4286280"/>
          </a:xfrm>
          <a:prstGeom prst="rect">
            <a:avLst/>
          </a:prstGeom>
          <a:noFill/>
          <a:ln w="9525">
            <a:noFill/>
            <a:miter lim="800000"/>
            <a:headEnd/>
            <a:tailEnd/>
          </a:ln>
        </p:spPr>
      </p:pic>
      <p:sp>
        <p:nvSpPr>
          <p:cNvPr id="5" name="Rectangle 4"/>
          <p:cNvSpPr/>
          <p:nvPr/>
        </p:nvSpPr>
        <p:spPr>
          <a:xfrm>
            <a:off x="4500562" y="6143645"/>
            <a:ext cx="4429156" cy="338554"/>
          </a:xfrm>
          <a:prstGeom prst="rect">
            <a:avLst/>
          </a:prstGeom>
        </p:spPr>
        <p:txBody>
          <a:bodyPr wrap="square">
            <a:spAutoFit/>
          </a:bodyPr>
          <a:lstStyle/>
          <a:p>
            <a:r>
              <a:rPr lang="hr-HR" sz="1600" dirty="0"/>
              <a:t>Autor lutaka Robert Smolik, </a:t>
            </a:r>
            <a:r>
              <a:rPr lang="hr-HR" sz="1600" i="1" dirty="0"/>
              <a:t>Pekarna Mišmaš, </a:t>
            </a:r>
            <a:r>
              <a:rPr lang="hr-HR" sz="1600" dirty="0"/>
              <a:t>2012.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928671"/>
            <a:ext cx="8472518" cy="2786082"/>
          </a:xfrm>
        </p:spPr>
        <p:txBody>
          <a:bodyPr>
            <a:normAutofit/>
          </a:bodyPr>
          <a:lstStyle/>
          <a:p>
            <a:pPr algn="just">
              <a:buNone/>
            </a:pPr>
            <a:r>
              <a:rPr lang="hr-HR" sz="1800" dirty="0"/>
              <a:t>      </a:t>
            </a:r>
            <a:r>
              <a:rPr lang="hr-HR" sz="1800" b="1" dirty="0"/>
              <a:t>Zapamtimo: </a:t>
            </a:r>
            <a:r>
              <a:rPr lang="hr-HR" sz="1800" dirty="0"/>
              <a:t>univerzalno ljepilo (za lijepljenje kože, tkanine, gume, pluta i drva) koristimo kada spajamo spužvu, tkaninu, kožu ili već kaširane dijelove stiropora. Nikada ga ne koristimo za lijepljenje neobrađenog stiropora jer će ga ljepilo nagristi, istopiti. Univerzalno ljepilo uvijek nanosimo na obje površine koje lijepimo. Moramo pričekati da se osuši najmanje deset minuta prije nego spojimo dijelove. Je li ljepilo dovoljno osušeno provjeravamo dodirom. Mokra površina koja se lijepi za prst nije dovoljno suha za spajanje dijelova. Uvijek ga nanosimo u tankom sloju. Debeli sloj ljepila ne jamči čvršći spoj, a  spojeve čini neurednijima. </a:t>
            </a:r>
          </a:p>
          <a:p>
            <a:endParaRPr lang="hr-HR" dirty="0"/>
          </a:p>
        </p:txBody>
      </p:sp>
      <p:pic>
        <p:nvPicPr>
          <p:cNvPr id="1026" name="Picture 2" descr="METAPREN - Univerzalno kontakt ljepilo - 120 ml | Lin Trgovina"/>
          <p:cNvPicPr>
            <a:picLocks noChangeAspect="1" noChangeArrowheads="1"/>
          </p:cNvPicPr>
          <p:nvPr/>
        </p:nvPicPr>
        <p:blipFill>
          <a:blip r:embed="rId2"/>
          <a:srcRect/>
          <a:stretch>
            <a:fillRect/>
          </a:stretch>
        </p:blipFill>
        <p:spPr bwMode="auto">
          <a:xfrm>
            <a:off x="285720" y="3643314"/>
            <a:ext cx="2357439" cy="2357439"/>
          </a:xfrm>
          <a:prstGeom prst="rect">
            <a:avLst/>
          </a:prstGeom>
          <a:noFill/>
        </p:spPr>
      </p:pic>
      <p:pic>
        <p:nvPicPr>
          <p:cNvPr id="1028" name="Picture 4" descr="PATEX UNIVERZALNO LJEPILO CLASSIC 120 ML"/>
          <p:cNvPicPr>
            <a:picLocks noChangeAspect="1" noChangeArrowheads="1"/>
          </p:cNvPicPr>
          <p:nvPr/>
        </p:nvPicPr>
        <p:blipFill>
          <a:blip r:embed="rId3" cstate="print"/>
          <a:srcRect/>
          <a:stretch>
            <a:fillRect/>
          </a:stretch>
        </p:blipFill>
        <p:spPr bwMode="auto">
          <a:xfrm>
            <a:off x="2666988" y="4357695"/>
            <a:ext cx="2143140" cy="1285884"/>
          </a:xfrm>
          <a:prstGeom prst="rect">
            <a:avLst/>
          </a:prstGeom>
          <a:noFill/>
        </p:spPr>
      </p:pic>
      <p:pic>
        <p:nvPicPr>
          <p:cNvPr id="1030" name="Picture 6" descr="FIX 41-UNIVERZALNO LJEPILO 750ml | Gradim.ba"/>
          <p:cNvPicPr>
            <a:picLocks noChangeAspect="1" noChangeArrowheads="1"/>
          </p:cNvPicPr>
          <p:nvPr/>
        </p:nvPicPr>
        <p:blipFill>
          <a:blip r:embed="rId4" cstate="print"/>
          <a:srcRect/>
          <a:stretch>
            <a:fillRect/>
          </a:stretch>
        </p:blipFill>
        <p:spPr bwMode="auto">
          <a:xfrm>
            <a:off x="6357949" y="3571876"/>
            <a:ext cx="2599921" cy="2171950"/>
          </a:xfrm>
          <a:prstGeom prst="rect">
            <a:avLst/>
          </a:prstGeom>
          <a:noFill/>
        </p:spPr>
      </p:pic>
      <p:pic>
        <p:nvPicPr>
          <p:cNvPr id="1032" name="Picture 8" descr="Univerzalno ljepilo Neostik (800 ml) | BAUHAUS"/>
          <p:cNvPicPr>
            <a:picLocks noChangeAspect="1" noChangeArrowheads="1"/>
          </p:cNvPicPr>
          <p:nvPr/>
        </p:nvPicPr>
        <p:blipFill>
          <a:blip r:embed="rId5" cstate="print"/>
          <a:srcRect/>
          <a:stretch>
            <a:fillRect/>
          </a:stretch>
        </p:blipFill>
        <p:spPr bwMode="auto">
          <a:xfrm>
            <a:off x="5000628" y="3857628"/>
            <a:ext cx="1785950" cy="1785950"/>
          </a:xfrm>
          <a:prstGeom prst="rect">
            <a:avLst/>
          </a:prstGeom>
          <a:noFill/>
        </p:spPr>
      </p:pic>
      <p:sp>
        <p:nvSpPr>
          <p:cNvPr id="1036" name="AutoShape 12" descr="Pattex Universal Classic, univerzalno kontaktno ljepilo 800 m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038" name="AutoShape 14" descr="Pattex Universal Classic, univerzalno kontaktno ljepilo 800 m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1" name="Rectangle 10"/>
          <p:cNvSpPr/>
          <p:nvPr/>
        </p:nvSpPr>
        <p:spPr>
          <a:xfrm>
            <a:off x="928662" y="5929330"/>
            <a:ext cx="7358114" cy="338554"/>
          </a:xfrm>
          <a:prstGeom prst="rect">
            <a:avLst/>
          </a:prstGeom>
        </p:spPr>
        <p:txBody>
          <a:bodyPr wrap="square">
            <a:spAutoFit/>
          </a:bodyPr>
          <a:lstStyle/>
          <a:p>
            <a:r>
              <a:rPr lang="hr-HR" sz="1600" dirty="0"/>
              <a:t>                               Univerzalna ljepila različitih proizvođača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orisnik\Desktop\fotke predavanja\glava spužva.jpg"/>
          <p:cNvPicPr/>
          <p:nvPr/>
        </p:nvPicPr>
        <p:blipFill>
          <a:blip r:embed="rId2"/>
          <a:srcRect/>
          <a:stretch>
            <a:fillRect/>
          </a:stretch>
        </p:blipFill>
        <p:spPr bwMode="auto">
          <a:xfrm>
            <a:off x="1142976" y="1000108"/>
            <a:ext cx="7000924" cy="4572032"/>
          </a:xfrm>
          <a:prstGeom prst="rect">
            <a:avLst/>
          </a:prstGeom>
          <a:noFill/>
          <a:ln w="9525">
            <a:noFill/>
            <a:miter lim="800000"/>
            <a:headEnd/>
            <a:tailEnd/>
          </a:ln>
        </p:spPr>
      </p:pic>
      <p:sp>
        <p:nvSpPr>
          <p:cNvPr id="3" name="Rectangle 2"/>
          <p:cNvSpPr/>
          <p:nvPr/>
        </p:nvSpPr>
        <p:spPr>
          <a:xfrm>
            <a:off x="1214414" y="5572140"/>
            <a:ext cx="6929486" cy="338554"/>
          </a:xfrm>
          <a:prstGeom prst="rect">
            <a:avLst/>
          </a:prstGeom>
        </p:spPr>
        <p:txBody>
          <a:bodyPr wrap="square">
            <a:spAutoFit/>
          </a:bodyPr>
          <a:lstStyle/>
          <a:p>
            <a:r>
              <a:rPr lang="hr-HR" sz="1600" dirty="0"/>
              <a:t>Presvlačenje glave od spužve spužve s naknadnim dodavanjem dijelova lica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orisnik\Desktop\fotke predavanja\glava spužva2_page-0001.jpg"/>
          <p:cNvPicPr/>
          <p:nvPr/>
        </p:nvPicPr>
        <p:blipFill>
          <a:blip r:embed="rId2"/>
          <a:srcRect/>
          <a:stretch>
            <a:fillRect/>
          </a:stretch>
        </p:blipFill>
        <p:spPr bwMode="auto">
          <a:xfrm>
            <a:off x="714348" y="642918"/>
            <a:ext cx="7643866" cy="4572032"/>
          </a:xfrm>
          <a:prstGeom prst="rect">
            <a:avLst/>
          </a:prstGeom>
          <a:noFill/>
          <a:ln w="9525">
            <a:noFill/>
            <a:miter lim="800000"/>
            <a:headEnd/>
            <a:tailEnd/>
          </a:ln>
        </p:spPr>
      </p:pic>
      <p:sp>
        <p:nvSpPr>
          <p:cNvPr id="3" name="Rectangle 2"/>
          <p:cNvSpPr/>
          <p:nvPr/>
        </p:nvSpPr>
        <p:spPr>
          <a:xfrm>
            <a:off x="1500166" y="5429264"/>
            <a:ext cx="6357966" cy="338554"/>
          </a:xfrm>
          <a:prstGeom prst="rect">
            <a:avLst/>
          </a:prstGeom>
        </p:spPr>
        <p:txBody>
          <a:bodyPr wrap="square">
            <a:spAutoFit/>
          </a:bodyPr>
          <a:lstStyle/>
          <a:p>
            <a:r>
              <a:rPr lang="hr-HR" sz="1600" dirty="0"/>
              <a:t>       Presvlačenje glave od spužve s definiranim reljefom lica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7"/>
            <a:ext cx="7772400" cy="642941"/>
          </a:xfrm>
        </p:spPr>
        <p:txBody>
          <a:bodyPr>
            <a:normAutofit/>
          </a:bodyPr>
          <a:lstStyle/>
          <a:p>
            <a:r>
              <a:rPr lang="hr-HR" sz="2800" dirty="0"/>
              <a:t>Ramena, tijelo i ruke zijevalice</a:t>
            </a:r>
          </a:p>
        </p:txBody>
      </p:sp>
      <p:sp>
        <p:nvSpPr>
          <p:cNvPr id="3" name="Subtitle 2"/>
          <p:cNvSpPr>
            <a:spLocks noGrp="1"/>
          </p:cNvSpPr>
          <p:nvPr>
            <p:ph type="subTitle" idx="1"/>
          </p:nvPr>
        </p:nvSpPr>
        <p:spPr>
          <a:xfrm>
            <a:off x="714348" y="1000108"/>
            <a:ext cx="7715304" cy="5500726"/>
          </a:xfrm>
        </p:spPr>
        <p:txBody>
          <a:bodyPr>
            <a:normAutofit/>
          </a:bodyPr>
          <a:lstStyle/>
          <a:p>
            <a:pPr algn="just"/>
            <a:r>
              <a:rPr lang="hr-HR" sz="1800" dirty="0">
                <a:solidFill>
                  <a:schemeClr val="tx1"/>
                </a:solidFill>
              </a:rPr>
              <a:t>Ovisno o karakteru lutke, tijela možemo načiniti na različite načine. Radi li se o životinji, otvor za ruku načinit ćemo kroz tijelo odozdo ili na leđima, a ako je kombiniramo sa stolnom lutkom, otvor će biti u glavi dok ćemo tijelo pridržavati drvenom vodilicom.  </a:t>
            </a:r>
          </a:p>
          <a:p>
            <a:endParaRPr lang="hr-HR" dirty="0">
              <a:solidFill>
                <a:schemeClr val="tx1"/>
              </a:solidFill>
            </a:endParaRPr>
          </a:p>
          <a:p>
            <a:endParaRPr lang="hr-HR" dirty="0">
              <a:solidFill>
                <a:schemeClr val="tx1"/>
              </a:solidFill>
            </a:endParaRPr>
          </a:p>
          <a:p>
            <a:endParaRPr lang="hr-HR" dirty="0">
              <a:solidFill>
                <a:schemeClr val="tx1"/>
              </a:solidFill>
            </a:endParaRPr>
          </a:p>
          <a:p>
            <a:endParaRPr lang="hr-HR" dirty="0">
              <a:solidFill>
                <a:schemeClr val="tx1"/>
              </a:solidFill>
            </a:endParaRPr>
          </a:p>
          <a:p>
            <a:endParaRPr lang="hr-HR" dirty="0">
              <a:solidFill>
                <a:schemeClr val="tx1"/>
              </a:solidFill>
            </a:endParaRPr>
          </a:p>
          <a:p>
            <a:endParaRPr lang="hr-HR" dirty="0">
              <a:solidFill>
                <a:schemeClr val="tx1"/>
              </a:solidFill>
            </a:endParaRPr>
          </a:p>
          <a:p>
            <a:endParaRPr lang="hr-HR" sz="1600" dirty="0">
              <a:solidFill>
                <a:schemeClr val="tx1"/>
              </a:solidFill>
            </a:endParaRPr>
          </a:p>
          <a:p>
            <a:r>
              <a:rPr lang="hr-HR" sz="1600" dirty="0">
                <a:solidFill>
                  <a:schemeClr val="tx1"/>
                </a:solidFill>
              </a:rPr>
              <a:t>Zijevalice od čarape, Siniša Novković, </a:t>
            </a:r>
            <a:r>
              <a:rPr lang="hr-HR" sz="1600" i="1" dirty="0" err="1">
                <a:solidFill>
                  <a:schemeClr val="tx1"/>
                </a:solidFill>
              </a:rPr>
              <a:t>Grumblijeve</a:t>
            </a:r>
            <a:r>
              <a:rPr lang="hr-HR" sz="1600" i="1" dirty="0">
                <a:solidFill>
                  <a:schemeClr val="tx1"/>
                </a:solidFill>
              </a:rPr>
              <a:t> kronike</a:t>
            </a:r>
            <a:r>
              <a:rPr lang="hr-HR" sz="1600" dirty="0">
                <a:solidFill>
                  <a:schemeClr val="tx1"/>
                </a:solidFill>
              </a:rPr>
              <a:t>, završni ispit </a:t>
            </a:r>
            <a:endParaRPr lang="hr-HR" sz="1600" dirty="0"/>
          </a:p>
        </p:txBody>
      </p:sp>
      <p:pic>
        <p:nvPicPr>
          <p:cNvPr id="5" name="Picture 4" descr="C:\Documents and Settings\Ria\My Documents\grumblijeve kronike\260161_2016230879625_1116406_n.jpg"/>
          <p:cNvPicPr/>
          <p:nvPr/>
        </p:nvPicPr>
        <p:blipFill>
          <a:blip r:embed="rId2" cstate="print"/>
          <a:srcRect l="17091"/>
          <a:stretch>
            <a:fillRect/>
          </a:stretch>
        </p:blipFill>
        <p:spPr bwMode="auto">
          <a:xfrm>
            <a:off x="2285984" y="2428868"/>
            <a:ext cx="4357718" cy="328614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1"/>
            <a:ext cx="8501122" cy="2862322"/>
          </a:xfrm>
          <a:prstGeom prst="rect">
            <a:avLst/>
          </a:prstGeom>
        </p:spPr>
        <p:txBody>
          <a:bodyPr wrap="square">
            <a:spAutoFit/>
          </a:bodyPr>
          <a:lstStyle/>
          <a:p>
            <a:pPr algn="just"/>
            <a:r>
              <a:rPr lang="hr-HR" dirty="0">
                <a:solidFill>
                  <a:schemeClr val="tx1"/>
                </a:solidFill>
              </a:rPr>
              <a:t>Vrat izrađujemo od presvučene spužve ili samo tkanine, koju spajamo s glavom i ramenima. Radimo li cijeli torzo, unutar torza treba načiniti otvor kroz koji animator provlači ruku u glavu lutke, a time istovremeno pridržava i tijelo lutke. Lutka može imati samo ramena koja spajamo s vratom i na koja dodajemo ruke, odnosno šake lutke. Ima li zijevalica ruke, možemo ih naizmjence animirati slobodnom rukom animatora ili im stavljamo vodilice koje animator može istovremeno animirati. Dužina vodilica ruku ovisit će o poziciji animatora u odnosu na scenografiju i potrebe animacije. Treće rješenje je da animator „posudi“ svoju ruku lutki. Tada na krajevima rukava radimo otvor za šaku animatora ili ušivamo gumu koja se navlači oko zgloba šake. „Posuđena“ ruka daje lutki mogućnost izvođenja živih i nijansiranih pokreta</a:t>
            </a:r>
          </a:p>
        </p:txBody>
      </p:sp>
      <p:pic>
        <p:nvPicPr>
          <p:cNvPr id="5" name="Picture 2" descr="C:\Users\Korisnik\Desktop\fotke predavanja\IMG_20231127_100954 (3).jpg"/>
          <p:cNvPicPr>
            <a:picLocks noChangeAspect="1" noChangeArrowheads="1"/>
          </p:cNvPicPr>
          <p:nvPr/>
        </p:nvPicPr>
        <p:blipFill>
          <a:blip r:embed="rId2"/>
          <a:srcRect/>
          <a:stretch>
            <a:fillRect/>
          </a:stretch>
        </p:blipFill>
        <p:spPr bwMode="auto">
          <a:xfrm>
            <a:off x="285720" y="3214686"/>
            <a:ext cx="4786346" cy="3286148"/>
          </a:xfrm>
          <a:prstGeom prst="rect">
            <a:avLst/>
          </a:prstGeom>
          <a:noFill/>
        </p:spPr>
      </p:pic>
      <p:sp>
        <p:nvSpPr>
          <p:cNvPr id="6" name="Rectangle 5"/>
          <p:cNvSpPr/>
          <p:nvPr/>
        </p:nvSpPr>
        <p:spPr>
          <a:xfrm>
            <a:off x="5214942" y="5286388"/>
            <a:ext cx="3714776" cy="1077218"/>
          </a:xfrm>
          <a:prstGeom prst="rect">
            <a:avLst/>
          </a:prstGeom>
        </p:spPr>
        <p:txBody>
          <a:bodyPr wrap="square">
            <a:spAutoFit/>
          </a:bodyPr>
          <a:lstStyle/>
          <a:p>
            <a:r>
              <a:rPr lang="hr-HR" sz="1600" dirty="0"/>
              <a:t>Lutke zijevalice s ramenima od spužve i tkaninom/tijelom kojima animator „posuđuje“ ruku, autori studenti  diplomskog studija Socijalni rad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071546"/>
            <a:ext cx="8286808" cy="923330"/>
          </a:xfrm>
          <a:prstGeom prst="rect">
            <a:avLst/>
          </a:prstGeom>
        </p:spPr>
        <p:txBody>
          <a:bodyPr wrap="square">
            <a:spAutoFit/>
          </a:bodyPr>
          <a:lstStyle/>
          <a:p>
            <a:pPr algn="just"/>
            <a:r>
              <a:rPr lang="hr-HR" dirty="0">
                <a:solidFill>
                  <a:schemeClr val="tx1"/>
                </a:solidFill>
              </a:rPr>
              <a:t>Paravanskoj zijevalici koja nosi ljudska obilježja možemo načiniti torzo ili samo ramena koja će nositi haljinicu s rukavima/rukama. Takva zijevalica nema noge ili joj noge „posuđuje“ animator. </a:t>
            </a:r>
            <a:endParaRPr lang="hr-HR" dirty="0"/>
          </a:p>
        </p:txBody>
      </p:sp>
      <p:pic>
        <p:nvPicPr>
          <p:cNvPr id="5" name="Image 51" descr="20170616_180032.jpg"/>
          <p:cNvPicPr/>
          <p:nvPr/>
        </p:nvPicPr>
        <p:blipFill>
          <a:blip r:embed="rId2" cstate="print"/>
          <a:stretch>
            <a:fillRect/>
          </a:stretch>
        </p:blipFill>
        <p:spPr>
          <a:xfrm>
            <a:off x="214282" y="2357430"/>
            <a:ext cx="4500594" cy="3286148"/>
          </a:xfrm>
          <a:prstGeom prst="rect">
            <a:avLst/>
          </a:prstGeom>
        </p:spPr>
      </p:pic>
      <p:sp>
        <p:nvSpPr>
          <p:cNvPr id="6" name="Rectangle 5"/>
          <p:cNvSpPr/>
          <p:nvPr/>
        </p:nvSpPr>
        <p:spPr>
          <a:xfrm>
            <a:off x="357158" y="5786454"/>
            <a:ext cx="4357718" cy="584775"/>
          </a:xfrm>
          <a:prstGeom prst="rect">
            <a:avLst/>
          </a:prstGeom>
        </p:spPr>
        <p:txBody>
          <a:bodyPr wrap="square">
            <a:spAutoFit/>
          </a:bodyPr>
          <a:lstStyle/>
          <a:p>
            <a:r>
              <a:rPr lang="hr-HR" sz="1600" dirty="0"/>
              <a:t>Zijevalice od spužve kojima animator „posuđuje“ noge, Tončica Knez, </a:t>
            </a:r>
            <a:r>
              <a:rPr lang="hr-HR" sz="1600" i="1" dirty="0" err="1"/>
              <a:t>Salierov</a:t>
            </a:r>
            <a:r>
              <a:rPr lang="hr-HR" sz="1600" i="1" dirty="0"/>
              <a:t> cabaret</a:t>
            </a:r>
            <a:r>
              <a:rPr lang="hr-HR" sz="1600" dirty="0"/>
              <a:t>, završni rad </a:t>
            </a:r>
          </a:p>
        </p:txBody>
      </p:sp>
      <p:pic>
        <p:nvPicPr>
          <p:cNvPr id="7" name="Picture 6" descr="http://public.carnet.hr/pif-festival/fotke-44PIF/PIF44-2011-HR-Osijek-UA-Ivan-cacic-Postolar-i-vrag-IMG_1-5196.jpg"/>
          <p:cNvPicPr/>
          <p:nvPr/>
        </p:nvPicPr>
        <p:blipFill>
          <a:blip r:embed="rId3" cstate="print"/>
          <a:srcRect/>
          <a:stretch>
            <a:fillRect/>
          </a:stretch>
        </p:blipFill>
        <p:spPr bwMode="auto">
          <a:xfrm>
            <a:off x="4857752" y="2357430"/>
            <a:ext cx="3786214" cy="3286148"/>
          </a:xfrm>
          <a:prstGeom prst="rect">
            <a:avLst/>
          </a:prstGeom>
          <a:noFill/>
          <a:ln w="9525">
            <a:noFill/>
            <a:miter lim="800000"/>
            <a:headEnd/>
            <a:tailEnd/>
          </a:ln>
        </p:spPr>
      </p:pic>
      <p:sp>
        <p:nvSpPr>
          <p:cNvPr id="8" name="Rectangle 7"/>
          <p:cNvSpPr/>
          <p:nvPr/>
        </p:nvSpPr>
        <p:spPr>
          <a:xfrm>
            <a:off x="4857752" y="5715016"/>
            <a:ext cx="3857652" cy="830997"/>
          </a:xfrm>
          <a:prstGeom prst="rect">
            <a:avLst/>
          </a:prstGeom>
        </p:spPr>
        <p:txBody>
          <a:bodyPr wrap="square">
            <a:spAutoFit/>
          </a:bodyPr>
          <a:lstStyle/>
          <a:p>
            <a:r>
              <a:rPr lang="hr-HR" sz="1600" dirty="0"/>
              <a:t>Zijevalice kojima animator posuđuje ruku i noge, Ivan Čačić, </a:t>
            </a:r>
            <a:r>
              <a:rPr lang="hr-HR" sz="1600" i="1" dirty="0"/>
              <a:t>Postolar i vrag</a:t>
            </a:r>
            <a:r>
              <a:rPr lang="hr-HR" sz="1600" dirty="0"/>
              <a:t>, autori Ivan Čačić i Ria Trdin, završni ispit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785795"/>
            <a:ext cx="8572560" cy="5386090"/>
          </a:xfrm>
          <a:prstGeom prst="rect">
            <a:avLst/>
          </a:prstGeom>
        </p:spPr>
        <p:txBody>
          <a:bodyPr wrap="square">
            <a:spAutoFit/>
          </a:bodyPr>
          <a:lstStyle/>
          <a:p>
            <a:r>
              <a:rPr lang="hr-HR" sz="2800" dirty="0"/>
              <a:t>                              Bojanje spužve i tkanine</a:t>
            </a:r>
          </a:p>
          <a:p>
            <a:endParaRPr lang="hr-HR" sz="2800" dirty="0"/>
          </a:p>
          <a:p>
            <a:pPr algn="just"/>
            <a:r>
              <a:rPr lang="hr-HR" dirty="0"/>
              <a:t>Tkaninu i spužvu nikada nećemo bojati poput neke tvrde površine (drvene ili kaširane), pastoznim namazima vrlo mokrog kista. Nanesemo li debeli sloj boje na fleksibilan materijal koji se prilikom animacije rasteže doći će do pucanja obojene površine. Naime, boja kada se osuši stvara tvrdi film koji nije kompatibilan s fleksibilnim materijalom. Popucani dijelovi boje mogu se otkinuti od podloge te ju oštetiti. I tkaninu i spužvu bojamo lazurno, gotovo suhim kistom ili četkom, koje smo umočili u boju, a zatim kružnim pokretima posušili na papiru. Na vrhu kista ostaje malo vlažnog pigmenta kojeg utrljavamo na površinu, poput sjenčanja, odnosno šminkanja. Površinu takvim sjenama možemo prekriti u više slojeva kako bismo dobili dublje, tamnije tonove. Samo se pojedini dijelovi spužve i tkanine mogu obojiti pastozno i to oni koji su dovoljno mali i čvrsti, a nalaze se na mjestima koji se pri animaciji ne pomiču kao što su npr. dijelovi očiju. Ovakvim načinom bojamo lutku krojenu od spužve ili presvučenu tkaninom kada je ona već sastavljena. Tkaninu kojom ćemo presvući lutku možemo unaprijed obojiti bojama za tekstil ili akrilom koji ćemo dodatno isprati i osušiti prije presvlačenja. Također, možemo odabrati tkaninu s gotovim uzorkom ako to odgovara našoj autorskoj zamisli. Takve se tkanine također mogu mjestimice osjenčati bojom ako neke dijelove i oblike želimo istaknuti.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Opis fotografije nije dostupan."/>
          <p:cNvPicPr>
            <a:picLocks noChangeAspect="1" noChangeArrowheads="1"/>
          </p:cNvPicPr>
          <p:nvPr/>
        </p:nvPicPr>
        <p:blipFill>
          <a:blip r:embed="rId2"/>
          <a:srcRect/>
          <a:stretch>
            <a:fillRect/>
          </a:stretch>
        </p:blipFill>
        <p:spPr bwMode="auto">
          <a:xfrm>
            <a:off x="785786" y="857232"/>
            <a:ext cx="3571900" cy="4833972"/>
          </a:xfrm>
          <a:prstGeom prst="rect">
            <a:avLst/>
          </a:prstGeom>
          <a:noFill/>
        </p:spPr>
      </p:pic>
      <p:sp>
        <p:nvSpPr>
          <p:cNvPr id="4" name="Rectangle 3"/>
          <p:cNvSpPr/>
          <p:nvPr/>
        </p:nvSpPr>
        <p:spPr>
          <a:xfrm>
            <a:off x="785786" y="5786454"/>
            <a:ext cx="3571900" cy="830997"/>
          </a:xfrm>
          <a:prstGeom prst="rect">
            <a:avLst/>
          </a:prstGeom>
        </p:spPr>
        <p:txBody>
          <a:bodyPr wrap="square">
            <a:spAutoFit/>
          </a:bodyPr>
          <a:lstStyle/>
          <a:p>
            <a:r>
              <a:rPr lang="hr-HR" sz="1600" dirty="0"/>
              <a:t>Sjenčanje tkanine na osnovi od spužve, Ivana Bašić, Oblikovanje i tehnologija lutke 2      </a:t>
            </a:r>
          </a:p>
        </p:txBody>
      </p:sp>
      <p:sp>
        <p:nvSpPr>
          <p:cNvPr id="5" name="Rectangle 4"/>
          <p:cNvSpPr/>
          <p:nvPr/>
        </p:nvSpPr>
        <p:spPr>
          <a:xfrm>
            <a:off x="4857752" y="5857892"/>
            <a:ext cx="3786214" cy="830997"/>
          </a:xfrm>
          <a:prstGeom prst="rect">
            <a:avLst/>
          </a:prstGeom>
        </p:spPr>
        <p:txBody>
          <a:bodyPr wrap="square">
            <a:spAutoFit/>
          </a:bodyPr>
          <a:lstStyle/>
          <a:p>
            <a:r>
              <a:rPr lang="hr-HR" sz="1600" dirty="0"/>
              <a:t>Presvlačenje tkaninom s uzorkom, </a:t>
            </a:r>
          </a:p>
          <a:p>
            <a:r>
              <a:rPr lang="hr-HR" sz="1600" dirty="0">
                <a:hlinkClick r:id="rId3"/>
              </a:rPr>
              <a:t>https://www.pinterest.com/pin/681169512402980839/</a:t>
            </a:r>
            <a:r>
              <a:rPr lang="hr-HR" sz="1600" dirty="0"/>
              <a:t>,  13. 11. 2024.</a:t>
            </a:r>
          </a:p>
        </p:txBody>
      </p:sp>
      <p:pic>
        <p:nvPicPr>
          <p:cNvPr id="6" name="Picture 5" descr="C:\Users\Korisnik\Desktop\fotke predavanja\31945c2d61597d20bf83a39ad9e54776.jpg"/>
          <p:cNvPicPr/>
          <p:nvPr/>
        </p:nvPicPr>
        <p:blipFill>
          <a:blip r:embed="rId4"/>
          <a:srcRect/>
          <a:stretch>
            <a:fillRect/>
          </a:stretch>
        </p:blipFill>
        <p:spPr bwMode="auto">
          <a:xfrm>
            <a:off x="4929190" y="857232"/>
            <a:ext cx="3357586" cy="485778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642918"/>
            <a:ext cx="8358246" cy="4801314"/>
          </a:xfrm>
          <a:prstGeom prst="rect">
            <a:avLst/>
          </a:prstGeom>
        </p:spPr>
        <p:txBody>
          <a:bodyPr wrap="square">
            <a:spAutoFit/>
          </a:bodyPr>
          <a:lstStyle/>
          <a:p>
            <a:pPr>
              <a:buNone/>
            </a:pPr>
            <a:r>
              <a:rPr lang="hr-HR" b="1" dirty="0"/>
              <a:t>Zadatak:</a:t>
            </a:r>
          </a:p>
          <a:p>
            <a:pPr>
              <a:buNone/>
            </a:pPr>
            <a:r>
              <a:rPr lang="hr-HR" dirty="0"/>
              <a:t>- izradite idejnu skicu i tehničku skicu zijevalice u profilu i en face u omjeru 1:1</a:t>
            </a:r>
          </a:p>
          <a:p>
            <a:pPr>
              <a:buFontTx/>
              <a:buChar char="-"/>
            </a:pPr>
            <a:r>
              <a:rPr lang="hr-HR" dirty="0"/>
              <a:t> modelirajte glavu, mehanizam otvaranja usta i tijelo od spužve koristeći skalpele i        električnu brusilicu</a:t>
            </a:r>
          </a:p>
          <a:p>
            <a:pPr>
              <a:buFontTx/>
              <a:buChar char="-"/>
            </a:pPr>
            <a:r>
              <a:rPr lang="hr-HR" dirty="0"/>
              <a:t> dijelove zalijepite i presvucite tkaninom</a:t>
            </a:r>
          </a:p>
          <a:p>
            <a:pPr>
              <a:buFontTx/>
              <a:buChar char="-"/>
            </a:pPr>
            <a:r>
              <a:rPr lang="hr-HR" dirty="0"/>
              <a:t> lutku obojite sjenčanjem akrilnom bojom</a:t>
            </a:r>
          </a:p>
          <a:p>
            <a:pPr>
              <a:buFontTx/>
              <a:buChar char="-"/>
            </a:pPr>
            <a:r>
              <a:rPr lang="hr-HR" dirty="0"/>
              <a:t> iskrojite i sašijte kostim lutke</a:t>
            </a:r>
          </a:p>
          <a:p>
            <a:pPr>
              <a:buFontTx/>
              <a:buChar char="-"/>
            </a:pPr>
            <a:r>
              <a:rPr lang="hr-HR" dirty="0"/>
              <a:t> dodajte detalje (kosa, kostimografski detalji...)</a:t>
            </a:r>
          </a:p>
          <a:p>
            <a:pPr>
              <a:buFontTx/>
              <a:buChar char="-"/>
            </a:pPr>
            <a:endParaRPr lang="hr-HR" dirty="0"/>
          </a:p>
          <a:p>
            <a:pPr>
              <a:buNone/>
            </a:pPr>
            <a:r>
              <a:rPr lang="hr-HR" b="1" dirty="0"/>
              <a:t>Materijali i alati:</a:t>
            </a:r>
          </a:p>
          <a:p>
            <a:pPr>
              <a:buNone/>
            </a:pPr>
            <a:r>
              <a:rPr lang="hr-HR" dirty="0"/>
              <a:t>- papiri, olovke i boje</a:t>
            </a:r>
          </a:p>
          <a:p>
            <a:pPr>
              <a:buNone/>
            </a:pPr>
            <a:r>
              <a:rPr lang="hr-HR" dirty="0"/>
              <a:t>- spužva različitih debljina, skalpeli, škare,  univerzalno ljepilo, filc</a:t>
            </a:r>
          </a:p>
          <a:p>
            <a:pPr>
              <a:buFontTx/>
              <a:buChar char="-"/>
            </a:pPr>
            <a:r>
              <a:rPr lang="hr-HR" dirty="0"/>
              <a:t> električna brusilica s nastavcima, </a:t>
            </a:r>
          </a:p>
          <a:p>
            <a:pPr>
              <a:buFontTx/>
              <a:buChar char="-"/>
            </a:pPr>
            <a:r>
              <a:rPr lang="hr-HR" dirty="0"/>
              <a:t> akrilne boje, olovke u boji, flomasteri, kistovi</a:t>
            </a:r>
          </a:p>
          <a:p>
            <a:pPr>
              <a:buFontTx/>
              <a:buChar char="-"/>
            </a:pPr>
            <a:r>
              <a:rPr lang="hr-HR" dirty="0"/>
              <a:t> tkanina, kreda za ocrtavanje, pribadače, konac, igla, šivaći stroj</a:t>
            </a:r>
          </a:p>
          <a:p>
            <a:pPr>
              <a:buFontTx/>
              <a:buChar char="-"/>
            </a:pPr>
            <a:r>
              <a:rPr lang="hr-HR" dirty="0"/>
              <a:t> pištolj za vruće ljepilo</a:t>
            </a:r>
          </a:p>
          <a:p>
            <a:pPr>
              <a:buFontTx/>
              <a:buChar char="-"/>
            </a:pPr>
            <a:r>
              <a:rPr lang="hr-HR" dirty="0"/>
              <a:t> vunice, umjetno krzno, trake, dugmad...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orisnik\Desktop\fotke predavanja\unnamed.jpg"/>
          <p:cNvPicPr/>
          <p:nvPr/>
        </p:nvPicPr>
        <p:blipFill>
          <a:blip r:embed="rId2"/>
          <a:srcRect l="3865" t="2564" r="3865" b="1923"/>
          <a:stretch>
            <a:fillRect/>
          </a:stretch>
        </p:blipFill>
        <p:spPr bwMode="auto">
          <a:xfrm>
            <a:off x="714348" y="1000108"/>
            <a:ext cx="3571900" cy="4357718"/>
          </a:xfrm>
          <a:prstGeom prst="rect">
            <a:avLst/>
          </a:prstGeom>
          <a:noFill/>
          <a:ln w="9525">
            <a:noFill/>
            <a:miter lim="800000"/>
            <a:headEnd/>
            <a:tailEnd/>
          </a:ln>
        </p:spPr>
      </p:pic>
      <p:sp>
        <p:nvSpPr>
          <p:cNvPr id="4" name="Rectangle 3"/>
          <p:cNvSpPr/>
          <p:nvPr/>
        </p:nvSpPr>
        <p:spPr>
          <a:xfrm>
            <a:off x="785786" y="5691157"/>
            <a:ext cx="3571900" cy="830997"/>
          </a:xfrm>
          <a:prstGeom prst="rect">
            <a:avLst/>
          </a:prstGeom>
        </p:spPr>
        <p:txBody>
          <a:bodyPr wrap="square">
            <a:spAutoFit/>
          </a:bodyPr>
          <a:lstStyle/>
          <a:p>
            <a:r>
              <a:rPr lang="hr-HR" sz="1600" dirty="0"/>
              <a:t>Kombinacija zijevalice i stolne lutke, Iskra Jovanović Glavaš, Oblikovanje i tehnologija lutke 1</a:t>
            </a:r>
          </a:p>
        </p:txBody>
      </p:sp>
      <p:pic>
        <p:nvPicPr>
          <p:cNvPr id="5" name="Picture 4" descr="C:\Users\Korisnik\Desktop\fotke predavanja\Salierov-Cabaret-by-Toncica-Knez.jpg"/>
          <p:cNvPicPr/>
          <p:nvPr/>
        </p:nvPicPr>
        <p:blipFill>
          <a:blip r:embed="rId3" cstate="print"/>
          <a:srcRect/>
          <a:stretch>
            <a:fillRect/>
          </a:stretch>
        </p:blipFill>
        <p:spPr bwMode="auto">
          <a:xfrm>
            <a:off x="4572000" y="928670"/>
            <a:ext cx="3857652" cy="4357718"/>
          </a:xfrm>
          <a:prstGeom prst="rect">
            <a:avLst/>
          </a:prstGeom>
          <a:noFill/>
          <a:ln w="9525">
            <a:noFill/>
            <a:miter lim="800000"/>
            <a:headEnd/>
            <a:tailEnd/>
          </a:ln>
        </p:spPr>
      </p:pic>
      <p:sp>
        <p:nvSpPr>
          <p:cNvPr id="6" name="Rectangle 5"/>
          <p:cNvSpPr/>
          <p:nvPr/>
        </p:nvSpPr>
        <p:spPr>
          <a:xfrm>
            <a:off x="4500562" y="5715016"/>
            <a:ext cx="4000528" cy="584775"/>
          </a:xfrm>
          <a:prstGeom prst="rect">
            <a:avLst/>
          </a:prstGeom>
        </p:spPr>
        <p:txBody>
          <a:bodyPr wrap="square">
            <a:spAutoFit/>
          </a:bodyPr>
          <a:lstStyle/>
          <a:p>
            <a:r>
              <a:rPr lang="hr-HR" sz="1600" dirty="0"/>
              <a:t>Zijevalica od spužve, Tončica Knez, </a:t>
            </a:r>
            <a:r>
              <a:rPr lang="hr-HR" sz="1600" i="1" dirty="0" err="1"/>
              <a:t>Salierov</a:t>
            </a:r>
            <a:r>
              <a:rPr lang="hr-HR" sz="1600" i="1" dirty="0"/>
              <a:t> cabaret</a:t>
            </a:r>
            <a:r>
              <a:rPr lang="hr-HR" sz="1600" dirty="0"/>
              <a:t>, završni rad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71604" y="5367338"/>
            <a:ext cx="5707084" cy="804862"/>
          </a:xfrm>
        </p:spPr>
        <p:txBody>
          <a:bodyPr/>
          <a:lstStyle/>
          <a:p>
            <a:r>
              <a:rPr lang="hr-HR" dirty="0"/>
              <a:t>    Autor lutaka Mitja Ritmanič, </a:t>
            </a:r>
            <a:r>
              <a:rPr lang="hr-HR" i="1" dirty="0"/>
              <a:t>Biti Don Kihot</a:t>
            </a:r>
            <a:r>
              <a:rPr lang="hr-HR" dirty="0"/>
              <a:t>, 2019.</a:t>
            </a:r>
          </a:p>
          <a:p>
            <a:endParaRPr lang="hr-HR" dirty="0"/>
          </a:p>
          <a:p>
            <a:endParaRPr lang="hr-HR" dirty="0"/>
          </a:p>
        </p:txBody>
      </p:sp>
      <p:pic>
        <p:nvPicPr>
          <p:cNvPr id="7" name="Picture Placeholder 4" descr="https://repertoar.sigledal.org/stream?pid=img:2447&amp;s=PREVIEW"/>
          <p:cNvPicPr>
            <a:picLocks noGrp="1"/>
          </p:cNvPicPr>
          <p:nvPr>
            <p:ph type="pic" idx="1"/>
          </p:nvPr>
        </p:nvPicPr>
        <p:blipFill>
          <a:blip r:embed="rId2"/>
          <a:srcRect l="5521" r="5521"/>
          <a:stretch>
            <a:fillRect/>
          </a:stretch>
        </p:blipFill>
        <p:spPr bwMode="auto">
          <a:xfrm>
            <a:off x="1785918" y="612774"/>
            <a:ext cx="5857916" cy="467361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orisnik\Desktop\fotke predavanja\51828287_343390316500035_6011897798474072064_n.jpg"/>
          <p:cNvPicPr/>
          <p:nvPr/>
        </p:nvPicPr>
        <p:blipFill>
          <a:blip r:embed="rId2"/>
          <a:srcRect/>
          <a:stretch>
            <a:fillRect/>
          </a:stretch>
        </p:blipFill>
        <p:spPr bwMode="auto">
          <a:xfrm>
            <a:off x="357158" y="857232"/>
            <a:ext cx="4143404" cy="3857652"/>
          </a:xfrm>
          <a:prstGeom prst="rect">
            <a:avLst/>
          </a:prstGeom>
          <a:noFill/>
          <a:ln w="9525">
            <a:noFill/>
            <a:miter lim="800000"/>
            <a:headEnd/>
            <a:tailEnd/>
          </a:ln>
        </p:spPr>
      </p:pic>
      <p:pic>
        <p:nvPicPr>
          <p:cNvPr id="3" name="Picture 2" descr="C:\Users\Korisnik\Desktop\fotke predavanja\51456719_534131973657215_3785237085502308352_n.jpg"/>
          <p:cNvPicPr/>
          <p:nvPr/>
        </p:nvPicPr>
        <p:blipFill>
          <a:blip r:embed="rId3"/>
          <a:srcRect/>
          <a:stretch>
            <a:fillRect/>
          </a:stretch>
        </p:blipFill>
        <p:spPr bwMode="auto">
          <a:xfrm>
            <a:off x="4714876" y="857232"/>
            <a:ext cx="4000528" cy="3857652"/>
          </a:xfrm>
          <a:prstGeom prst="rect">
            <a:avLst/>
          </a:prstGeom>
          <a:noFill/>
          <a:ln w="9525">
            <a:noFill/>
            <a:miter lim="800000"/>
            <a:headEnd/>
            <a:tailEnd/>
          </a:ln>
        </p:spPr>
      </p:pic>
      <p:sp>
        <p:nvSpPr>
          <p:cNvPr id="1025" name="Rectangle 1"/>
          <p:cNvSpPr>
            <a:spLocks noChangeArrowheads="1"/>
          </p:cNvSpPr>
          <p:nvPr/>
        </p:nvSpPr>
        <p:spPr bwMode="auto">
          <a:xfrm>
            <a:off x="285720" y="5072074"/>
            <a:ext cx="421484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hr-HR" sz="1600" b="0" i="0" u="none" strike="noStrike" cap="none" normalizeH="0" baseline="0" dirty="0">
                <a:ln>
                  <a:noFill/>
                </a:ln>
                <a:solidFill>
                  <a:schemeClr val="tx1"/>
                </a:solidFill>
                <a:effectLst/>
                <a:ea typeface="Times New Roman" pitchFamily="18" charset="0"/>
                <a:cs typeface="Times New Roman" pitchFamily="18" charset="0"/>
              </a:rPr>
              <a:t>Zijevalica, Davor Tarbuk, Lutkarska tehnologija 1</a:t>
            </a:r>
            <a:endParaRPr kumimoji="0" lang="hr-HR" sz="1600" b="0" i="0" u="none" strike="noStrike" cap="none" normalizeH="0" baseline="0" dirty="0">
              <a:ln>
                <a:noFill/>
              </a:ln>
              <a:solidFill>
                <a:schemeClr val="tx1"/>
              </a:solidFill>
              <a:effectLst/>
              <a:cs typeface="Arial" pitchFamily="34" charset="0"/>
            </a:endParaRPr>
          </a:p>
        </p:txBody>
      </p:sp>
      <p:sp>
        <p:nvSpPr>
          <p:cNvPr id="5" name="Rectangle 4"/>
          <p:cNvSpPr/>
          <p:nvPr/>
        </p:nvSpPr>
        <p:spPr>
          <a:xfrm>
            <a:off x="4500562" y="5072072"/>
            <a:ext cx="4643438" cy="338554"/>
          </a:xfrm>
          <a:prstGeom prst="rect">
            <a:avLst/>
          </a:prstGeom>
        </p:spPr>
        <p:txBody>
          <a:bodyPr wrap="square">
            <a:spAutoFit/>
          </a:bodyPr>
          <a:lstStyle/>
          <a:p>
            <a:r>
              <a:rPr lang="hr-HR" sz="1600" dirty="0">
                <a:ea typeface="Times New Roman" pitchFamily="18" charset="0"/>
                <a:cs typeface="Times New Roman" pitchFamily="18" charset="0"/>
              </a:rPr>
              <a:t>Zijevalica, </a:t>
            </a:r>
            <a:r>
              <a:rPr lang="hr-HR" sz="1600" dirty="0">
                <a:solidFill>
                  <a:prstClr val="black"/>
                </a:solidFill>
                <a:ea typeface="Times New Roman" pitchFamily="18" charset="0"/>
                <a:cs typeface="Times New Roman" pitchFamily="18" charset="0"/>
              </a:rPr>
              <a:t>Dominik Karaula, </a:t>
            </a:r>
            <a:r>
              <a:rPr lang="hr-HR" sz="1600" dirty="0">
                <a:ea typeface="Times New Roman" pitchFamily="18" charset="0"/>
                <a:cs typeface="Times New Roman" pitchFamily="18" charset="0"/>
              </a:rPr>
              <a:t>Lutkarska tehnologija 1</a:t>
            </a:r>
            <a:endParaRPr lang="hr-HR" sz="1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belisce.hr/wp-content/uploads/2024/10/IMG_3154.jpg"/>
          <p:cNvPicPr/>
          <p:nvPr/>
        </p:nvPicPr>
        <p:blipFill>
          <a:blip r:embed="rId2"/>
          <a:srcRect/>
          <a:stretch>
            <a:fillRect/>
          </a:stretch>
        </p:blipFill>
        <p:spPr bwMode="auto">
          <a:xfrm>
            <a:off x="857224" y="642918"/>
            <a:ext cx="7286676" cy="5143536"/>
          </a:xfrm>
          <a:prstGeom prst="rect">
            <a:avLst/>
          </a:prstGeom>
          <a:noFill/>
          <a:ln w="9525">
            <a:noFill/>
            <a:miter lim="800000"/>
            <a:headEnd/>
            <a:tailEnd/>
          </a:ln>
        </p:spPr>
      </p:pic>
      <p:sp>
        <p:nvSpPr>
          <p:cNvPr id="3" name="Rectangle 2"/>
          <p:cNvSpPr/>
          <p:nvPr/>
        </p:nvSpPr>
        <p:spPr>
          <a:xfrm>
            <a:off x="1142976" y="6072206"/>
            <a:ext cx="6786609" cy="646331"/>
          </a:xfrm>
          <a:prstGeom prst="rect">
            <a:avLst/>
          </a:prstGeom>
        </p:spPr>
        <p:txBody>
          <a:bodyPr wrap="square">
            <a:spAutoFit/>
          </a:bodyPr>
          <a:lstStyle/>
          <a:p>
            <a:r>
              <a:rPr lang="hr-HR" dirty="0"/>
              <a:t>Izložba lutaka studenata Odsjeka za kreativne tehnologije,  AUKOS, Belišće 2024.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85720" y="285729"/>
            <a:ext cx="8572560" cy="67348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800" b="0" i="0" u="none" strike="noStrike" cap="none" normalizeH="0" baseline="0" dirty="0">
                <a:ln>
                  <a:noFill/>
                </a:ln>
                <a:effectLst/>
                <a:ea typeface="Times New Roman" pitchFamily="18" charset="0"/>
                <a:cs typeface="Times New Roman" pitchFamily="18" charset="0"/>
              </a:rPr>
              <a:t>Literatura:</a:t>
            </a:r>
            <a:endParaRPr kumimoji="0" lang="hr-HR" sz="2800" b="0" i="0" u="none" strike="noStrike" cap="none" normalizeH="0" baseline="0" dirty="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hr-HR" b="0" i="0" u="none" strike="noStrike" cap="none" normalizeH="0" baseline="0" dirty="0">
                <a:ln>
                  <a:noFill/>
                </a:ln>
                <a:effectLst/>
                <a:ea typeface="Times New Roman" pitchFamily="18" charset="0"/>
                <a:cs typeface="Times New Roman" pitchFamily="18" charset="0"/>
              </a:rPr>
              <a:t>Itten, Johannes. (1973). </a:t>
            </a:r>
            <a:r>
              <a:rPr kumimoji="0" lang="hr-HR" b="0" i="1" u="none" strike="noStrike" cap="none" normalizeH="0" baseline="0" dirty="0">
                <a:ln>
                  <a:noFill/>
                </a:ln>
                <a:effectLst/>
                <a:ea typeface="Times New Roman" pitchFamily="18" charset="0"/>
                <a:cs typeface="Times New Roman" pitchFamily="18" charset="0"/>
              </a:rPr>
              <a:t>Umjetnost boje</a:t>
            </a:r>
            <a:r>
              <a:rPr kumimoji="0" lang="hr-HR" b="0" i="0" u="none" strike="noStrike" cap="none" normalizeH="0" baseline="0" dirty="0">
                <a:ln>
                  <a:noFill/>
                </a:ln>
                <a:effectLst/>
                <a:ea typeface="Times New Roman" pitchFamily="18" charset="0"/>
                <a:cs typeface="Times New Roman" pitchFamily="18" charset="0"/>
              </a:rPr>
              <a:t>. Priručnik Umjetničke akademije u Beogradu. </a:t>
            </a:r>
            <a:endParaRPr kumimoji="0" lang="hr-HR" b="0" i="0" u="none" strike="noStrike" cap="none" normalizeH="0" baseline="0" dirty="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hr-HR" b="0" i="0" u="none" strike="noStrike" cap="none" normalizeH="0" baseline="0" dirty="0">
                <a:ln>
                  <a:noFill/>
                </a:ln>
                <a:effectLst/>
                <a:ea typeface="Times New Roman" pitchFamily="18" charset="0"/>
                <a:cs typeface="Times New Roman" pitchFamily="18" charset="0"/>
              </a:rPr>
              <a:t>Jurkovski, Henrik. Teorija lutkarstva.Beograd:Altera, 2007.</a:t>
            </a:r>
            <a:endParaRPr kumimoji="0" lang="hr-HR" b="0" i="0" u="none" strike="noStrike" cap="none" normalizeH="0" baseline="0" dirty="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hr-HR" b="0" i="0" u="none" strike="noStrike" cap="none" normalizeH="0" baseline="0" dirty="0">
                <a:ln>
                  <a:noFill/>
                </a:ln>
                <a:effectLst/>
                <a:ea typeface="Times New Roman" pitchFamily="18" charset="0"/>
                <a:cs typeface="Times New Roman" pitchFamily="18" charset="0"/>
              </a:rPr>
              <a:t>Kroflin, Livija. Duša u stvari. Osnovne lutkarske tehnike i njihova primjena. Osijek: Akademija za umjetnost i kulturu u Osijeku, 2020.</a:t>
            </a:r>
            <a:endParaRPr kumimoji="0" lang="hr-HR" b="0" i="0" u="none" strike="noStrike" cap="none" normalizeH="0" baseline="0" dirty="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hr-HR" b="0" i="0" u="none" strike="noStrike" cap="none" normalizeH="0" baseline="0" dirty="0">
                <a:ln>
                  <a:noFill/>
                </a:ln>
                <a:effectLst/>
                <a:ea typeface="Times New Roman" pitchFamily="18" charset="0"/>
                <a:cs typeface="Times New Roman" pitchFamily="18" charset="0"/>
              </a:rPr>
              <a:t>Lazić, Radoslav. Magija lutkarstva. Dramaturgija i poetika lutkarskog teatra. Antologija. Beograd: Foto Futura / Autorska izdanja, 2007.</a:t>
            </a:r>
            <a:endParaRPr kumimoji="0" lang="hr-HR" b="0" i="0" u="none" strike="noStrike" cap="none" normalizeH="0" baseline="0" dirty="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hr-HR" b="0" i="0" u="none" strike="noStrike" cap="none" normalizeH="0" baseline="0" dirty="0">
                <a:ln>
                  <a:noFill/>
                </a:ln>
                <a:effectLst/>
                <a:ea typeface="Times New Roman" pitchFamily="18" charset="0"/>
                <a:cs typeface="Times New Roman" pitchFamily="18" charset="0"/>
              </a:rPr>
              <a:t>Mrkšić, Borislav. Drveni osmjesi. Zagreb: MCUK, 2006.</a:t>
            </a:r>
            <a:endParaRPr kumimoji="0" lang="hr-HR" b="0" i="0" u="none" strike="noStrike" cap="none" normalizeH="0" baseline="0" dirty="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hr-HR" b="0" i="0" u="none" strike="noStrike" cap="none" normalizeH="0" baseline="0" dirty="0">
                <a:ln>
                  <a:noFill/>
                </a:ln>
                <a:effectLst/>
                <a:ea typeface="Times New Roman" pitchFamily="18" charset="0"/>
                <a:cs typeface="Times New Roman" pitchFamily="18" charset="0"/>
              </a:rPr>
              <a:t>Paljetak, Luko. Lutke za kazalište i dušu. Zagreb: MCUK, 2007.</a:t>
            </a:r>
            <a:endParaRPr kumimoji="0" lang="hr-HR" b="0" i="0" u="none" strike="noStrike" cap="none" normalizeH="0" baseline="0" dirty="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hr-HR" b="0" i="0" u="none" strike="noStrike" cap="none" normalizeH="0" baseline="0" dirty="0">
                <a:ln>
                  <a:noFill/>
                </a:ln>
                <a:effectLst/>
                <a:ea typeface="Times New Roman" pitchFamily="18" charset="0"/>
                <a:cs typeface="Times New Roman" pitchFamily="18" charset="0"/>
              </a:rPr>
              <a:t>Tománek, Alois. Vrste lutaka. Zagreb / Osijek: Hrvatski centar UNIMA, Matica hrvatska, Ogranak Osijek, Umjetnička akademija u Osijeku, 2018.</a:t>
            </a:r>
            <a:endParaRPr kumimoji="0" lang="hr-HR" b="0" i="0" u="none" strike="noStrike" cap="none" normalizeH="0" baseline="0" dirty="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hr-HR" b="0" i="0" u="none" strike="noStrike" cap="none" normalizeH="0" baseline="0" dirty="0">
                <a:ln>
                  <a:noFill/>
                </a:ln>
                <a:effectLst/>
                <a:ea typeface="Times New Roman" pitchFamily="18" charset="0"/>
                <a:cs typeface="Times New Roman" pitchFamily="18" charset="0"/>
              </a:rPr>
              <a:t>Varl, Breda. Moje lutke 1-6, Zagreb: MCUK, (Lutke na štapu, Lutke na koncu, 1999; Ručne lutke - ginjoli, Plošne lutke, 2000; Mimičke lutke, Maske, 2001.)  </a:t>
            </a:r>
            <a:endParaRPr kumimoji="0" lang="hr-HR" b="0" i="0" u="none" strike="noStrike" cap="none" normalizeH="0" baseline="0" dirty="0">
              <a:ln>
                <a:noFill/>
              </a:ln>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hr-HR" b="0" i="0" u="none" strike="noStrike" cap="none" normalizeH="0" baseline="0" dirty="0">
                <a:ln>
                  <a:noFill/>
                </a:ln>
                <a:effectLst/>
                <a:ea typeface="Times New Roman" pitchFamily="18" charset="0"/>
                <a:cs typeface="Times New Roman" pitchFamily="18" charset="0"/>
              </a:rPr>
              <a:t>Županić Benić, Marijana. O lutkama i lutkarstvu. Zagreb: Leykam International, 2009.</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hr-HR" sz="1600" b="0" i="0" u="none" strike="noStrike" cap="none" normalizeH="0" baseline="0" dirty="0">
              <a:ln>
                <a:noFill/>
              </a:ln>
              <a:effectLst/>
              <a:ea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hr-HR" sz="1600" b="0" i="0" u="none" strike="noStrike" cap="none" normalizeH="0" baseline="0" dirty="0">
              <a:ln>
                <a:noFill/>
              </a:ln>
              <a:effectLst/>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41306"/>
          </a:xfrm>
        </p:spPr>
        <p:txBody>
          <a:bodyPr>
            <a:noAutofit/>
          </a:bodyPr>
          <a:lstStyle/>
          <a:p>
            <a:r>
              <a:rPr lang="hr-HR" sz="2800" b="0" dirty="0">
                <a:latin typeface="+mn-lt"/>
              </a:rPr>
              <a:t>Igra s materijalom</a:t>
            </a:r>
          </a:p>
        </p:txBody>
      </p:sp>
      <p:sp>
        <p:nvSpPr>
          <p:cNvPr id="4" name="Text Placeholder 3"/>
          <p:cNvSpPr>
            <a:spLocks noGrp="1"/>
          </p:cNvSpPr>
          <p:nvPr>
            <p:ph type="body" sz="half" idx="2"/>
          </p:nvPr>
        </p:nvSpPr>
        <p:spPr>
          <a:xfrm>
            <a:off x="285720" y="785794"/>
            <a:ext cx="4071966" cy="5857916"/>
          </a:xfrm>
        </p:spPr>
        <p:txBody>
          <a:bodyPr>
            <a:noAutofit/>
          </a:bodyPr>
          <a:lstStyle/>
          <a:p>
            <a:pPr algn="just"/>
            <a:r>
              <a:rPr lang="hr-HR" sz="1800" dirty="0"/>
              <a:t>Lutkarski jezik ima svoje ključeve po kojima ga tumačimo, a oni su umnogome različiti od ključeva u dramskom kazalištu. Npr., u dramskom kazalištu glumac će se na sastanak s odabranicom spremati tako da se odijeva, češlja kosu, miriše parfemom i sl. U lutkarskom kazalištu iskoristit ćemo materijalnost pa će se drveni lutak za sastanak sa svojom odabranicom spremati tako da pobrusi ručicu brusnim papirom, učvrsti vijke, oboja oštećene dijelove tijela i sl.  Na taj način šaljemo jasnu poruku o značenju radnje, ali joj dodajemo duhovitu notu u odnosu na materijalnost lutke. Pri tom se nismo pretvarali da je lutka glumac niti smo negirali činjenicu da je napravljena od drveta. Iskoristili smo materijal kao duhoviti dramski moment. Upravo u tim mogućnostima sadržana je poetika i magija lutkarskog kazališta. </a:t>
            </a:r>
          </a:p>
        </p:txBody>
      </p:sp>
      <p:sp>
        <p:nvSpPr>
          <p:cNvPr id="6" name="Rectangle 5"/>
          <p:cNvSpPr/>
          <p:nvPr/>
        </p:nvSpPr>
        <p:spPr>
          <a:xfrm>
            <a:off x="4643438" y="5643578"/>
            <a:ext cx="4000528" cy="523220"/>
          </a:xfrm>
          <a:prstGeom prst="rect">
            <a:avLst/>
          </a:prstGeom>
        </p:spPr>
        <p:txBody>
          <a:bodyPr wrap="square">
            <a:spAutoFit/>
          </a:bodyPr>
          <a:lstStyle/>
          <a:p>
            <a:r>
              <a:rPr lang="hr-HR" sz="1400" dirty="0"/>
              <a:t>Autori lutaka Milena Matijević Medvešek i Rene Medvešek, </a:t>
            </a:r>
            <a:r>
              <a:rPr lang="hr-HR" sz="1400" i="1" dirty="0"/>
              <a:t>Veli Jože</a:t>
            </a:r>
            <a:r>
              <a:rPr lang="hr-HR" sz="1400" dirty="0"/>
              <a:t>, 2011.</a:t>
            </a:r>
          </a:p>
        </p:txBody>
      </p:sp>
      <p:pic>
        <p:nvPicPr>
          <p:cNvPr id="8" name="Content Placeholder 7" descr="C:\Users\Korisnik\Desktop\IMG_9760.jpg"/>
          <p:cNvPicPr>
            <a:picLocks noGrp="1"/>
          </p:cNvPicPr>
          <p:nvPr>
            <p:ph idx="1"/>
          </p:nvPr>
        </p:nvPicPr>
        <p:blipFill>
          <a:blip r:embed="rId2"/>
          <a:srcRect/>
          <a:stretch>
            <a:fillRect/>
          </a:stretch>
        </p:blipFill>
        <p:spPr bwMode="auto">
          <a:xfrm>
            <a:off x="4500562" y="1643050"/>
            <a:ext cx="4429156" cy="371477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3008313" cy="428628"/>
          </a:xfrm>
        </p:spPr>
        <p:txBody>
          <a:bodyPr>
            <a:noAutofit/>
          </a:bodyPr>
          <a:lstStyle/>
          <a:p>
            <a:r>
              <a:rPr lang="hr-HR" sz="2800" b="0" dirty="0">
                <a:latin typeface="+mn-lt"/>
              </a:rPr>
              <a:t>Igra s bojom</a:t>
            </a:r>
          </a:p>
        </p:txBody>
      </p:sp>
      <p:sp>
        <p:nvSpPr>
          <p:cNvPr id="4" name="Text Placeholder 3"/>
          <p:cNvSpPr>
            <a:spLocks noGrp="1"/>
          </p:cNvSpPr>
          <p:nvPr>
            <p:ph type="body" sz="half" idx="2"/>
          </p:nvPr>
        </p:nvSpPr>
        <p:spPr>
          <a:xfrm>
            <a:off x="214282" y="714356"/>
            <a:ext cx="4071966" cy="5857916"/>
          </a:xfrm>
        </p:spPr>
        <p:txBody>
          <a:bodyPr>
            <a:noAutofit/>
          </a:bodyPr>
          <a:lstStyle/>
          <a:p>
            <a:pPr algn="just"/>
            <a:r>
              <a:rPr lang="hr-HR" sz="1800" dirty="0"/>
              <a:t>Ključ za tumačenje predstave može biti sadržan i u metafori boja. Animiramo li žuti i plavi krug te stvorimo iluziju njihove igre, plesa i nježnosti, a nakon preklapanja krugova se pojavi manji zeleni krug, gledateljima je posve jasno da je to priča o ljubavi, rađanju i obitelji bez i jednog likovno deskriptivnog detalja ili teksta, odnosno govora. Na takav način omogućujemo publici da participira u predstavi. Publika je aktivna jer mora donositi zaključke prema ključu koji je postavljen u predstavi i time ju „dovršava“. Umjetnost koja ne posjeduje ključ tumačenja nego je doslovna i deskriptivna, daje samo informacije konzumentima, ali ne i užitak aktivnog sudjelovanja i „dovršavanja“ djela zaključivanjem. Svaka umjetnost, pa tako i kazališna, puno ostvarenje doživljava tek u komunikaciji s konzumentima.</a:t>
            </a:r>
          </a:p>
        </p:txBody>
      </p:sp>
      <p:pic>
        <p:nvPicPr>
          <p:cNvPr id="5" name="Content Placeholder 4" descr="C:\Users\Korisnik\Desktop\5efd7a3b2db44fd827e14a188db8ded6_XL.jpg"/>
          <p:cNvPicPr>
            <a:picLocks noGrp="1"/>
          </p:cNvPicPr>
          <p:nvPr>
            <p:ph idx="1"/>
          </p:nvPr>
        </p:nvPicPr>
        <p:blipFill>
          <a:blip r:embed="rId2"/>
          <a:srcRect/>
          <a:stretch>
            <a:fillRect/>
          </a:stretch>
        </p:blipFill>
        <p:spPr bwMode="auto">
          <a:xfrm>
            <a:off x="4429124" y="1643050"/>
            <a:ext cx="4257676" cy="3143272"/>
          </a:xfrm>
          <a:prstGeom prst="rect">
            <a:avLst/>
          </a:prstGeom>
          <a:noFill/>
          <a:ln w="9525">
            <a:noFill/>
            <a:miter lim="800000"/>
            <a:headEnd/>
            <a:tailEnd/>
          </a:ln>
        </p:spPr>
      </p:pic>
      <p:sp>
        <p:nvSpPr>
          <p:cNvPr id="6" name="Rectangle 5"/>
          <p:cNvSpPr/>
          <p:nvPr/>
        </p:nvSpPr>
        <p:spPr>
          <a:xfrm>
            <a:off x="4500562" y="5143512"/>
            <a:ext cx="4143404" cy="584775"/>
          </a:xfrm>
          <a:prstGeom prst="rect">
            <a:avLst/>
          </a:prstGeom>
        </p:spPr>
        <p:txBody>
          <a:bodyPr wrap="square">
            <a:spAutoFit/>
          </a:bodyPr>
          <a:lstStyle/>
          <a:p>
            <a:r>
              <a:rPr lang="hr-HR" sz="1600" dirty="0"/>
              <a:t>Autor likovnosti Giulio Settimo, </a:t>
            </a:r>
            <a:r>
              <a:rPr lang="hr-HR" sz="1600" i="1" dirty="0"/>
              <a:t>Najbolji prijatelji</a:t>
            </a:r>
            <a:r>
              <a:rPr lang="hr-HR" sz="1600" dirty="0"/>
              <a:t>, 2012.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714379"/>
          </a:xfrm>
        </p:spPr>
        <p:txBody>
          <a:bodyPr>
            <a:normAutofit/>
          </a:bodyPr>
          <a:lstStyle/>
          <a:p>
            <a:r>
              <a:rPr lang="hr-HR" sz="2800" dirty="0">
                <a:latin typeface="+mn-lt"/>
              </a:rPr>
              <a:t>Univerzalnost boja</a:t>
            </a:r>
          </a:p>
        </p:txBody>
      </p:sp>
      <p:sp>
        <p:nvSpPr>
          <p:cNvPr id="3" name="Subtitle 2"/>
          <p:cNvSpPr>
            <a:spLocks noGrp="1"/>
          </p:cNvSpPr>
          <p:nvPr>
            <p:ph type="subTitle" idx="1"/>
          </p:nvPr>
        </p:nvSpPr>
        <p:spPr>
          <a:xfrm>
            <a:off x="571472" y="1643050"/>
            <a:ext cx="7715304" cy="4500594"/>
          </a:xfrm>
        </p:spPr>
        <p:txBody>
          <a:bodyPr>
            <a:normAutofit/>
          </a:bodyPr>
          <a:lstStyle/>
          <a:p>
            <a:pPr algn="just"/>
            <a:r>
              <a:rPr lang="hr-HR" sz="1800" dirty="0">
                <a:solidFill>
                  <a:schemeClr val="tx1"/>
                </a:solidFill>
              </a:rPr>
              <a:t>Boje imaju svoju simboliku kojima opisujemo emocije, atmosferu scene i karaktere lutaka. Različite valne dužine svjetlosti koje percipiramo kao boje  (380 do 780 nm) svojim zračenjem (jer svjetlost je elektromagnetsko zračenje) utječu na našu psihu po univerzalnom obrascu bez obzira na pojedina pridodana kulturološka značenja. Psihološki učinak i doživljaj boje Johannes Itten opisuje u dva eksperimenta – jedan na ljudima drugi na konjima. Ljudima je u prostoriji obojenoj u plavozelenu boju bilo hladnije nego u prostoriji obojenoj u crvenonarančastu boju, mada je temperatura zraka u obje prostorije bila ista. Jednako su reagirali i konji. U štali obojenoj crvenom bojom duže su bili zadihani i znojni nakon ispaše, dok su se konji u štali obojenoj u plavo brže smirivali i hladili. No, najzanimljivije je da su se sve muhe iz plavog odjeljka preselile na „toplije“ mjesto, u crveni odjeljak. Ta osobina univerzalnosti boja omogućuje nam komunikaciju s publikom – prenošenje simboličkog značenja i emotivnog doživljaja na vizualnoj razini. </a:t>
            </a:r>
          </a:p>
          <a:p>
            <a:pPr algn="just"/>
            <a:endParaRPr lang="hr-HR"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143644"/>
            <a:ext cx="8229600" cy="357190"/>
          </a:xfrm>
        </p:spPr>
        <p:txBody>
          <a:bodyPr>
            <a:normAutofit fontScale="90000"/>
          </a:bodyPr>
          <a:lstStyle/>
          <a:p>
            <a:r>
              <a:rPr lang="hr-HR" sz="1800" dirty="0"/>
              <a:t>Autorica lutaka Luči Vidanović, </a:t>
            </a:r>
            <a:r>
              <a:rPr lang="hr-HR" sz="1800" i="1" dirty="0"/>
              <a:t>Wanda Lavanda</a:t>
            </a:r>
            <a:r>
              <a:rPr lang="hr-HR" sz="1800" dirty="0"/>
              <a:t>, 2017.</a:t>
            </a:r>
            <a:br>
              <a:rPr lang="hr-HR" dirty="0"/>
            </a:br>
            <a:endParaRPr lang="hr-HR" dirty="0"/>
          </a:p>
        </p:txBody>
      </p:sp>
      <p:sp>
        <p:nvSpPr>
          <p:cNvPr id="3" name="Content Placeholder 2"/>
          <p:cNvSpPr>
            <a:spLocks noGrp="1"/>
          </p:cNvSpPr>
          <p:nvPr>
            <p:ph idx="1"/>
          </p:nvPr>
        </p:nvSpPr>
        <p:spPr>
          <a:xfrm>
            <a:off x="457200" y="285729"/>
            <a:ext cx="8229600" cy="4857784"/>
          </a:xfrm>
        </p:spPr>
        <p:txBody>
          <a:bodyPr/>
          <a:lstStyle/>
          <a:p>
            <a:pPr>
              <a:buNone/>
            </a:pPr>
            <a:endParaRPr lang="hr-HR" dirty="0"/>
          </a:p>
        </p:txBody>
      </p:sp>
      <p:pic>
        <p:nvPicPr>
          <p:cNvPr id="4" name="Content Placeholder 4" descr="C:\Users\Korisnik\Desktop\Wanda_375.jpg"/>
          <p:cNvPicPr>
            <a:picLocks noGrp="1"/>
          </p:cNvPicPr>
          <p:nvPr>
            <p:ph idx="1"/>
          </p:nvPr>
        </p:nvPicPr>
        <p:blipFill>
          <a:blip r:embed="rId2"/>
          <a:srcRect/>
          <a:stretch>
            <a:fillRect/>
          </a:stretch>
        </p:blipFill>
        <p:spPr bwMode="auto">
          <a:xfrm>
            <a:off x="428596" y="285728"/>
            <a:ext cx="8358246" cy="54292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5695</TotalTime>
  <Words>5232</Words>
  <Application>Microsoft Office PowerPoint</Application>
  <PresentationFormat>Prikaz na zaslonu (4:3)</PresentationFormat>
  <Paragraphs>172</Paragraphs>
  <Slides>52</Slides>
  <Notes>4</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52</vt:i4>
      </vt:variant>
    </vt:vector>
  </HeadingPairs>
  <TitlesOfParts>
    <vt:vector size="56" baseType="lpstr">
      <vt:lpstr>Arial</vt:lpstr>
      <vt:lpstr>Calibri</vt:lpstr>
      <vt:lpstr>Times New Roman</vt:lpstr>
      <vt:lpstr>Office Theme</vt:lpstr>
      <vt:lpstr>Akademija za umjetnost i kulturu Odsjek za kreativne tehnologije</vt:lpstr>
      <vt:lpstr>Uvod</vt:lpstr>
      <vt:lpstr>Scenska lutka u odnosu na animatora </vt:lpstr>
      <vt:lpstr>Likovnost i odabir materijala </vt:lpstr>
      <vt:lpstr>PowerPoint prezentacija</vt:lpstr>
      <vt:lpstr>Igra s materijalom</vt:lpstr>
      <vt:lpstr>Igra s bojom</vt:lpstr>
      <vt:lpstr>Univerzalnost boja</vt:lpstr>
      <vt:lpstr>Autorica lutaka Luči Vidanović, Wanda Lavanda, 2017. </vt:lpstr>
      <vt:lpstr>Karakter linija i njihovo simboličko značenje</vt:lpstr>
      <vt:lpstr>Autori likovnosti Marianna Stránská, Jirí N. Jelínek, Matija Solce, Čak (Sedmina), 2016. </vt:lpstr>
      <vt:lpstr>Pridodavanje značenja kroz kontraste</vt:lpstr>
      <vt:lpstr>Studentske skice: karakter nadahnut korom drveta i otisnutom mrljom boje </vt:lpstr>
      <vt:lpstr>PowerPoint prezentacija</vt:lpstr>
      <vt:lpstr>PowerPoint prezentacija</vt:lpstr>
      <vt:lpstr>Ručna lutka</vt:lpstr>
      <vt:lpstr>Ginjol  </vt:lpstr>
      <vt:lpstr>Idejna skica</vt:lpstr>
      <vt:lpstr>Tehnička skica</vt:lpstr>
      <vt:lpstr>Izrada glave ginjola</vt:lpstr>
      <vt:lpstr>Kaširanje stiropora</vt:lpstr>
      <vt:lpstr>PowerPoint prezentacija</vt:lpstr>
      <vt:lpstr>Obrada kaširanog sloja</vt:lpstr>
      <vt:lpstr>Ginjol, Ida Klarić, Oblikovanje karaktera lutke 2</vt:lpstr>
      <vt:lpstr>Vođenje ginjola </vt:lpstr>
      <vt:lpstr>Tuljci za ručice se ne rade i u slučaju kada prsti animatora izravno predstavljaju ruke lutke. Tada se napravi prorez za prste kroz haljinicu/tijelo lutke. Također,  nije potrebno stavljati tuljce ako su ručice od spužve ili tkanine. U tom slučaju moramo paziti na dužinu ruku lutke koja mora točno odgovarati dužini raspona animatorove šake kako pri pokretima ručice ne bi skliznule iz ruku animatora. </vt:lpstr>
      <vt:lpstr>Izrada tuljaca</vt:lpstr>
      <vt:lpstr>PowerPoint prezentacija</vt:lpstr>
      <vt:lpstr>Krojenje tijela ginjola</vt:lpstr>
      <vt:lpstr>PowerPoint prezentacija</vt:lpstr>
      <vt:lpstr>Dlanovi ginjola </vt:lpstr>
      <vt:lpstr>Bojanje</vt:lpstr>
      <vt:lpstr>PowerPoint prezentacija</vt:lpstr>
      <vt:lpstr>PowerPoint prezentacija</vt:lpstr>
      <vt:lpstr>PowerPoint prezentacija</vt:lpstr>
      <vt:lpstr>PowerPoint prezentacija</vt:lpstr>
      <vt:lpstr>Zijevalica</vt:lpstr>
      <vt:lpstr>PowerPoint prezentacija</vt:lpstr>
      <vt:lpstr>Izrada zijevalice</vt:lpstr>
      <vt:lpstr>PowerPoint prezentacija</vt:lpstr>
      <vt:lpstr>PowerPoint prezentacija</vt:lpstr>
      <vt:lpstr>PowerPoint prezentacija</vt:lpstr>
      <vt:lpstr>Ramena, tijelo i ruke zijevalice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Akademija za umjetnost i kulturu Odsjek za kreativne tehnologije</dc:title>
  <dc:creator>Korisnik</dc:creator>
  <cp:lastModifiedBy>Ružica Trdin</cp:lastModifiedBy>
  <cp:revision>185</cp:revision>
  <dcterms:created xsi:type="dcterms:W3CDTF">2024-11-12T07:48:47Z</dcterms:created>
  <dcterms:modified xsi:type="dcterms:W3CDTF">2024-11-22T20:18:01Z</dcterms:modified>
</cp:coreProperties>
</file>